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80" r:id="rId3"/>
    <p:sldId id="328" r:id="rId4"/>
    <p:sldId id="281" r:id="rId5"/>
    <p:sldId id="282" r:id="rId6"/>
    <p:sldId id="350" r:id="rId7"/>
    <p:sldId id="283" r:id="rId8"/>
    <p:sldId id="284" r:id="rId9"/>
    <p:sldId id="285" r:id="rId10"/>
    <p:sldId id="286" r:id="rId11"/>
    <p:sldId id="287" r:id="rId12"/>
    <p:sldId id="288" r:id="rId13"/>
    <p:sldId id="289" r:id="rId14"/>
    <p:sldId id="290" r:id="rId15"/>
    <p:sldId id="291" r:id="rId16"/>
    <p:sldId id="292" r:id="rId17"/>
    <p:sldId id="308" r:id="rId18"/>
    <p:sldId id="293" r:id="rId19"/>
    <p:sldId id="294" r:id="rId20"/>
    <p:sldId id="295" r:id="rId21"/>
    <p:sldId id="296" r:id="rId22"/>
    <p:sldId id="345" r:id="rId23"/>
    <p:sldId id="347" r:id="rId24"/>
    <p:sldId id="348" r:id="rId25"/>
    <p:sldId id="302" r:id="rId26"/>
    <p:sldId id="303" r:id="rId27"/>
    <p:sldId id="304" r:id="rId28"/>
    <p:sldId id="306" r:id="rId29"/>
    <p:sldId id="307" r:id="rId30"/>
    <p:sldId id="273" r:id="rId31"/>
    <p:sldId id="268" r:id="rId32"/>
    <p:sldId id="272" r:id="rId33"/>
    <p:sldId id="275" r:id="rId34"/>
    <p:sldId id="329"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6394" autoAdjust="0"/>
  </p:normalViewPr>
  <p:slideViewPr>
    <p:cSldViewPr snapToGrid="0">
      <p:cViewPr varScale="1">
        <p:scale>
          <a:sx n="53" d="100"/>
          <a:sy n="53" d="100"/>
        </p:scale>
        <p:origin x="774" y="60"/>
      </p:cViewPr>
      <p:guideLst/>
    </p:cSldViewPr>
  </p:slideViewPr>
  <p:notesTextViewPr>
    <p:cViewPr>
      <p:scale>
        <a:sx n="1" d="1"/>
        <a:sy n="1" d="1"/>
      </p:scale>
      <p:origin x="0" y="0"/>
    </p:cViewPr>
  </p:notesTextViewPr>
  <p:sorterViewPr>
    <p:cViewPr>
      <p:scale>
        <a:sx n="200" d="100"/>
        <a:sy n="200" d="100"/>
      </p:scale>
      <p:origin x="0" y="-23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F8FD7E-8CBD-41C2-9A84-0223774421AC}" type="datetimeFigureOut">
              <a:rPr lang="en-CA" smtClean="0"/>
              <a:t>28/02/18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1B20D-9783-49D0-A5E8-EA1DFC3BFC4A}" type="slidenum">
              <a:rPr lang="en-CA" smtClean="0"/>
              <a:t>‹#›</a:t>
            </a:fld>
            <a:endParaRPr lang="en-CA"/>
          </a:p>
        </p:txBody>
      </p:sp>
    </p:spTree>
    <p:extLst>
      <p:ext uri="{BB962C8B-B14F-4D97-AF65-F5344CB8AC3E}">
        <p14:creationId xmlns:p14="http://schemas.microsoft.com/office/powerpoint/2010/main" val="4023860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CE01B20D-9783-49D0-A5E8-EA1DFC3BFC4A}" type="slidenum">
              <a:rPr lang="en-CA" smtClean="0"/>
              <a:t>1</a:t>
            </a:fld>
            <a:endParaRPr lang="en-CA"/>
          </a:p>
        </p:txBody>
      </p:sp>
    </p:spTree>
    <p:extLst>
      <p:ext uri="{BB962C8B-B14F-4D97-AF65-F5344CB8AC3E}">
        <p14:creationId xmlns:p14="http://schemas.microsoft.com/office/powerpoint/2010/main" val="345902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8083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4262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11914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62009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5" name="Shape 22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65202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84961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877898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3" name="Shape 2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7703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501588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039C-64F2-244E-A920-151B80BBCBF4}" type="slidenum">
              <a:rPr lang="en-US" smtClean="0"/>
              <a:t>37</a:t>
            </a:fld>
            <a:endParaRPr lang="en-US"/>
          </a:p>
        </p:txBody>
      </p:sp>
    </p:spTree>
    <p:extLst>
      <p:ext uri="{BB962C8B-B14F-4D97-AF65-F5344CB8AC3E}">
        <p14:creationId xmlns:p14="http://schemas.microsoft.com/office/powerpoint/2010/main" val="208842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01B20D-9783-49D0-A5E8-EA1DFC3BFC4A}" type="slidenum">
              <a:rPr lang="en-CA" smtClean="0"/>
              <a:t>2</a:t>
            </a:fld>
            <a:endParaRPr lang="en-CA"/>
          </a:p>
        </p:txBody>
      </p:sp>
    </p:spTree>
    <p:extLst>
      <p:ext uri="{BB962C8B-B14F-4D97-AF65-F5344CB8AC3E}">
        <p14:creationId xmlns:p14="http://schemas.microsoft.com/office/powerpoint/2010/main" val="3530144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039C-64F2-244E-A920-151B80BBCBF4}" type="slidenum">
              <a:rPr lang="en-US" smtClean="0"/>
              <a:t>38</a:t>
            </a:fld>
            <a:endParaRPr lang="en-US"/>
          </a:p>
        </p:txBody>
      </p:sp>
    </p:spTree>
    <p:extLst>
      <p:ext uri="{BB962C8B-B14F-4D97-AF65-F5344CB8AC3E}">
        <p14:creationId xmlns:p14="http://schemas.microsoft.com/office/powerpoint/2010/main" val="378426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6B039C-64F2-244E-A920-151B80BBCBF4}" type="slidenum">
              <a:rPr lang="en-US" smtClean="0"/>
              <a:t>43</a:t>
            </a:fld>
            <a:endParaRPr lang="en-US"/>
          </a:p>
        </p:txBody>
      </p:sp>
    </p:spTree>
    <p:extLst>
      <p:ext uri="{BB962C8B-B14F-4D97-AF65-F5344CB8AC3E}">
        <p14:creationId xmlns:p14="http://schemas.microsoft.com/office/powerpoint/2010/main" val="1335394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0859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E01B20D-9783-49D0-A5E8-EA1DFC3BFC4A}" type="slidenum">
              <a:rPr lang="en-CA" smtClean="0"/>
              <a:t>3</a:t>
            </a:fld>
            <a:endParaRPr lang="en-CA"/>
          </a:p>
        </p:txBody>
      </p:sp>
    </p:spTree>
    <p:extLst>
      <p:ext uri="{BB962C8B-B14F-4D97-AF65-F5344CB8AC3E}">
        <p14:creationId xmlns:p14="http://schemas.microsoft.com/office/powerpoint/2010/main" val="319652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Shallow neural network (1 hidden layer)</a:t>
            </a:r>
          </a:p>
          <a:p>
            <a:r>
              <a:rPr lang="en-US" dirty="0"/>
              <a:t>Main idea for continuous bag of words (CBOW): Predict center word from sum of surrounding word vectors instead of predicting surrounding single words from center word as in </a:t>
            </a:r>
            <a:r>
              <a:rPr lang="en-US" dirty="0" err="1"/>
              <a:t>skipgram</a:t>
            </a:r>
            <a:r>
              <a:rPr lang="en-US" dirty="0"/>
              <a:t> model</a:t>
            </a:r>
          </a:p>
        </p:txBody>
      </p:sp>
      <p:sp>
        <p:nvSpPr>
          <p:cNvPr id="4" name="Slide Number Placeholder 3"/>
          <p:cNvSpPr>
            <a:spLocks noGrp="1"/>
          </p:cNvSpPr>
          <p:nvPr>
            <p:ph type="sldNum" sz="quarter" idx="10"/>
          </p:nvPr>
        </p:nvSpPr>
        <p:spPr/>
        <p:txBody>
          <a:bodyPr/>
          <a:lstStyle/>
          <a:p>
            <a:fld id="{FE1E6106-8B7F-4F92-9FCC-E4F05343565B}" type="slidenum">
              <a:rPr lang="en-US" smtClean="0"/>
              <a:t>5</a:t>
            </a:fld>
            <a:endParaRPr lang="en-US"/>
          </a:p>
        </p:txBody>
      </p:sp>
    </p:spTree>
    <p:extLst>
      <p:ext uri="{BB962C8B-B14F-4D97-AF65-F5344CB8AC3E}">
        <p14:creationId xmlns:p14="http://schemas.microsoft.com/office/powerpoint/2010/main" val="421845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lvl="0"/>
            <a:fld id="{31BD043E-135C-46F8-8629-0C32E19E7007}" type="slidenum">
              <a:rPr lang="en-CA" smtClean="0"/>
              <a:t>9</a:t>
            </a:fld>
            <a:endParaRPr lang="en-CA"/>
          </a:p>
        </p:txBody>
      </p:sp>
    </p:spTree>
    <p:extLst>
      <p:ext uri="{BB962C8B-B14F-4D97-AF65-F5344CB8AC3E}">
        <p14:creationId xmlns:p14="http://schemas.microsoft.com/office/powerpoint/2010/main" val="2794135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also noteworthy to mention that </a:t>
            </a:r>
            <a:r>
              <a:rPr lang="en-US" sz="1200" b="1" i="0" u="none" strike="noStrike" kern="1200" baseline="0" dirty="0">
                <a:solidFill>
                  <a:schemeClr val="tx1"/>
                </a:solidFill>
                <a:latin typeface="+mn-lt"/>
                <a:ea typeface="+mn-ea"/>
                <a:cs typeface="+mn-cs"/>
              </a:rPr>
              <a:t>positive examples are indeed more informative </a:t>
            </a:r>
            <a:r>
              <a:rPr lang="en-US" sz="1200" b="0" i="0" u="none" strike="noStrike" kern="1200" baseline="0" dirty="0">
                <a:solidFill>
                  <a:schemeClr val="tx1"/>
                </a:solidFill>
                <a:latin typeface="+mn-lt"/>
                <a:ea typeface="+mn-ea"/>
                <a:cs typeface="+mn-cs"/>
              </a:rPr>
              <a:t>than negative examples. This means that </a:t>
            </a:r>
            <a:r>
              <a:rPr lang="en-US" sz="1200" b="1" i="0" u="none" strike="noStrike" kern="1200" baseline="0" dirty="0">
                <a:solidFill>
                  <a:schemeClr val="tx1"/>
                </a:solidFill>
                <a:latin typeface="+mn-lt"/>
                <a:ea typeface="+mn-ea"/>
                <a:cs typeface="+mn-cs"/>
              </a:rPr>
              <a:t>excessive use of negative examples </a:t>
            </a:r>
            <a:r>
              <a:rPr lang="en-US" sz="1200" b="0" i="0" u="none" strike="noStrike" kern="1200" baseline="0" dirty="0">
                <a:solidFill>
                  <a:schemeClr val="tx1"/>
                </a:solidFill>
                <a:latin typeface="+mn-lt"/>
                <a:ea typeface="+mn-ea"/>
                <a:cs typeface="+mn-cs"/>
              </a:rPr>
              <a:t>can have destructive effects on the quality of final embedding since the algorithm will </a:t>
            </a:r>
            <a:r>
              <a:rPr lang="en-US" sz="1200" b="1" i="0" u="none" strike="noStrike" kern="1200" baseline="0" dirty="0">
                <a:solidFill>
                  <a:schemeClr val="tx1"/>
                </a:solidFill>
                <a:latin typeface="+mn-lt"/>
                <a:ea typeface="+mn-ea"/>
                <a:cs typeface="+mn-cs"/>
              </a:rPr>
              <a:t>mostly focus on making negative examples far apart</a:t>
            </a:r>
            <a:r>
              <a:rPr lang="en-US" sz="1200" b="0" i="0" u="none" strike="noStrike" kern="1200" baseline="0" dirty="0">
                <a:solidFill>
                  <a:schemeClr val="tx1"/>
                </a:solidFill>
                <a:latin typeface="+mn-lt"/>
                <a:ea typeface="+mn-ea"/>
                <a:cs typeface="+mn-cs"/>
              </a:rPr>
              <a:t> rather than making word vectors with strong association closer to each other. However, we show that appropriate use of negative examples improves the distribution of words in the embedded space and prevents the concentration effect.</a:t>
            </a:r>
            <a:endParaRPr lang="en-US" dirty="0"/>
          </a:p>
        </p:txBody>
      </p:sp>
      <p:sp>
        <p:nvSpPr>
          <p:cNvPr id="4" name="Slide Number Placeholder 3"/>
          <p:cNvSpPr>
            <a:spLocks noGrp="1"/>
          </p:cNvSpPr>
          <p:nvPr>
            <p:ph type="sldNum" sz="quarter" idx="10"/>
          </p:nvPr>
        </p:nvSpPr>
        <p:spPr/>
        <p:txBody>
          <a:bodyPr/>
          <a:lstStyle/>
          <a:p>
            <a:fld id="{FE1E6106-8B7F-4F92-9FCC-E4F05343565B}" type="slidenum">
              <a:rPr lang="en-US" smtClean="0"/>
              <a:t>13</a:t>
            </a:fld>
            <a:endParaRPr lang="en-US"/>
          </a:p>
        </p:txBody>
      </p:sp>
    </p:spTree>
    <p:extLst>
      <p:ext uri="{BB962C8B-B14F-4D97-AF65-F5344CB8AC3E}">
        <p14:creationId xmlns:p14="http://schemas.microsoft.com/office/powerpoint/2010/main" val="1921621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analogy task, Word2Vec and </a:t>
            </a:r>
            <a:r>
              <a:rPr lang="en-US" dirty="0" err="1"/>
              <a:t>GloVe</a:t>
            </a:r>
            <a:r>
              <a:rPr lang="en-US" dirty="0"/>
              <a:t> are far better.</a:t>
            </a:r>
          </a:p>
        </p:txBody>
      </p:sp>
      <p:sp>
        <p:nvSpPr>
          <p:cNvPr id="4" name="Slide Number Placeholder 3"/>
          <p:cNvSpPr>
            <a:spLocks noGrp="1"/>
          </p:cNvSpPr>
          <p:nvPr>
            <p:ph type="sldNum" sz="quarter" idx="10"/>
          </p:nvPr>
        </p:nvSpPr>
        <p:spPr/>
        <p:txBody>
          <a:bodyPr/>
          <a:lstStyle/>
          <a:p>
            <a:fld id="{FE1E6106-8B7F-4F92-9FCC-E4F05343565B}" type="slidenum">
              <a:rPr lang="en-US" smtClean="0"/>
              <a:t>14</a:t>
            </a:fld>
            <a:endParaRPr lang="en-US"/>
          </a:p>
        </p:txBody>
      </p:sp>
    </p:spTree>
    <p:extLst>
      <p:ext uri="{BB962C8B-B14F-4D97-AF65-F5344CB8AC3E}">
        <p14:creationId xmlns:p14="http://schemas.microsoft.com/office/powerpoint/2010/main" val="3732111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|V| is the size of vocabulary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k is the average number of co-words for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 is the dimensionality of embedding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i</a:t>
            </a:r>
            <a:r>
              <a:rPr lang="en-CA" dirty="0"/>
              <a:t> is the number of iterations needed to find an eigenvector (in the </a:t>
            </a:r>
            <a:r>
              <a:rPr lang="en-CA" dirty="0" err="1"/>
              <a:t>Lanczos</a:t>
            </a:r>
            <a:r>
              <a:rPr lang="en-CA" dirty="0"/>
              <a:t> sparse </a:t>
            </a:r>
            <a:r>
              <a:rPr lang="en-CA" dirty="0" err="1"/>
              <a:t>eigensolver</a:t>
            </a:r>
            <a:r>
              <a:rPr lang="en-CA" dirty="0"/>
              <a:t> we used)</a:t>
            </a:r>
          </a:p>
          <a:p>
            <a:endParaRPr lang="en-US" dirty="0"/>
          </a:p>
        </p:txBody>
      </p:sp>
      <p:sp>
        <p:nvSpPr>
          <p:cNvPr id="4" name="Slide Number Placeholder 3"/>
          <p:cNvSpPr>
            <a:spLocks noGrp="1"/>
          </p:cNvSpPr>
          <p:nvPr>
            <p:ph type="sldNum" sz="quarter" idx="10"/>
          </p:nvPr>
        </p:nvSpPr>
        <p:spPr/>
        <p:txBody>
          <a:bodyPr/>
          <a:lstStyle/>
          <a:p>
            <a:pPr lvl="0"/>
            <a:fld id="{31BD043E-135C-46F8-8629-0C32E19E7007}" type="slidenum">
              <a:rPr lang="en-US" smtClean="0"/>
              <a:t>15</a:t>
            </a:fld>
            <a:endParaRPr lang="en-US"/>
          </a:p>
        </p:txBody>
      </p:sp>
    </p:spTree>
    <p:extLst>
      <p:ext uri="{BB962C8B-B14F-4D97-AF65-F5344CB8AC3E}">
        <p14:creationId xmlns:p14="http://schemas.microsoft.com/office/powerpoint/2010/main" val="121812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6B039C-64F2-244E-A920-151B80BBCBF4}" type="slidenum">
              <a:rPr lang="en-US" smtClean="0"/>
              <a:t>17</a:t>
            </a:fld>
            <a:endParaRPr lang="en-US"/>
          </a:p>
        </p:txBody>
      </p:sp>
    </p:spTree>
    <p:extLst>
      <p:ext uri="{BB962C8B-B14F-4D97-AF65-F5344CB8AC3E}">
        <p14:creationId xmlns:p14="http://schemas.microsoft.com/office/powerpoint/2010/main" val="187632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PhD@SNS, Pisa, 28.02.18</a:t>
            </a:r>
          </a:p>
        </p:txBody>
      </p:sp>
      <p:sp>
        <p:nvSpPr>
          <p:cNvPr id="6" name="Slide Number Placeholder 5"/>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1682921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PhD@SNS, Pisa, 28.02.18</a:t>
            </a:r>
          </a:p>
        </p:txBody>
      </p:sp>
      <p:sp>
        <p:nvSpPr>
          <p:cNvPr id="6" name="Slide Number Placeholder 5"/>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179449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PhD@SNS, Pisa, 28.02.18</a:t>
            </a:r>
          </a:p>
        </p:txBody>
      </p:sp>
      <p:sp>
        <p:nvSpPr>
          <p:cNvPr id="6" name="Slide Number Placeholder 5"/>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51888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53667" y="651000"/>
            <a:ext cx="8302800" cy="5454400"/>
          </a:xfrm>
          <a:prstGeom prst="rect">
            <a:avLst/>
          </a:prstGeom>
        </p:spPr>
        <p:txBody>
          <a:bodyPr wrap="square" lIns="91425" tIns="91425" rIns="91425" bIns="91425" anchor="ctr" anchorCtr="0"/>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a:endParaRPr/>
          </a:p>
        </p:txBody>
      </p:sp>
      <p:sp>
        <p:nvSpPr>
          <p:cNvPr id="44" name="Shape 44"/>
          <p:cNvSpPr txBox="1">
            <a:spLocks noGrp="1"/>
          </p:cNvSpPr>
          <p:nvPr>
            <p:ph type="sldNum" idx="12"/>
          </p:nvPr>
        </p:nvSpPr>
        <p:spPr>
          <a:xfrm>
            <a:off x="11364721" y="6260831"/>
            <a:ext cx="731600" cy="524800"/>
          </a:xfrm>
          <a:prstGeom prst="rect">
            <a:avLst/>
          </a:prstGeom>
        </p:spPr>
        <p:txBody>
          <a:bodyPr wrap="square" lIns="91425" tIns="91425" rIns="91425" bIns="91425"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358072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a:xfrm>
            <a:off x="4038600" y="6176963"/>
            <a:ext cx="4114800" cy="365125"/>
          </a:xfrm>
        </p:spPr>
        <p:txBody>
          <a:bodyPr/>
          <a:lstStyle/>
          <a:p>
            <a:r>
              <a:rPr lang="en-CA"/>
              <a:t>PhD@SNS, Pisa, 28.02.18</a:t>
            </a:r>
          </a:p>
        </p:txBody>
      </p:sp>
      <p:sp>
        <p:nvSpPr>
          <p:cNvPr id="6" name="Slide Number Placeholder 5"/>
          <p:cNvSpPr>
            <a:spLocks noGrp="1"/>
          </p:cNvSpPr>
          <p:nvPr>
            <p:ph type="sldNum" sz="quarter" idx="12"/>
          </p:nvPr>
        </p:nvSpPr>
        <p:spPr>
          <a:xfrm>
            <a:off x="838200" y="6127750"/>
            <a:ext cx="2743200" cy="365125"/>
          </a:xfrm>
        </p:spPr>
        <p:txBody>
          <a:bodyPr/>
          <a:lstStyle>
            <a:lvl1pPr algn="l">
              <a:defRPr/>
            </a:lvl1pPr>
          </a:lstStyle>
          <a:p>
            <a:fld id="{BA0A5398-D9E4-4DCE-A671-F85C651B4561}" type="slidenum">
              <a:rPr lang="en-CA" smtClean="0"/>
              <a:pPr/>
              <a:t>‹#›</a:t>
            </a:fld>
            <a:endParaRPr lang="en-CA" dirty="0"/>
          </a:p>
        </p:txBody>
      </p:sp>
    </p:spTree>
    <p:extLst>
      <p:ext uri="{BB962C8B-B14F-4D97-AF65-F5344CB8AC3E}">
        <p14:creationId xmlns:p14="http://schemas.microsoft.com/office/powerpoint/2010/main" val="277931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r>
              <a:rPr lang="en-CA"/>
              <a:t>PhD@SNS, Pisa, 28.02.18</a:t>
            </a:r>
          </a:p>
        </p:txBody>
      </p:sp>
      <p:sp>
        <p:nvSpPr>
          <p:cNvPr id="6" name="Slide Number Placeholder 5"/>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4100584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PhD@SNS, Pisa, 28.02.18</a:t>
            </a:r>
          </a:p>
        </p:txBody>
      </p:sp>
      <p:sp>
        <p:nvSpPr>
          <p:cNvPr id="7" name="Slide Number Placeholder 6"/>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165506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r>
              <a:rPr lang="en-CA"/>
              <a:t>PhD@SNS, Pisa, 28.02.18</a:t>
            </a:r>
          </a:p>
        </p:txBody>
      </p:sp>
      <p:sp>
        <p:nvSpPr>
          <p:cNvPr id="9" name="Slide Number Placeholder 8"/>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395032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r>
              <a:rPr lang="en-CA"/>
              <a:t>PhD@SNS, Pisa, 28.02.18</a:t>
            </a:r>
          </a:p>
        </p:txBody>
      </p:sp>
      <p:sp>
        <p:nvSpPr>
          <p:cNvPr id="5" name="Slide Number Placeholder 4"/>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342994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r>
              <a:rPr lang="en-CA"/>
              <a:t>PhD@SNS, Pisa, 28.02.18</a:t>
            </a:r>
          </a:p>
        </p:txBody>
      </p:sp>
      <p:sp>
        <p:nvSpPr>
          <p:cNvPr id="4" name="Slide Number Placeholder 3"/>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2073461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PhD@SNS, Pisa, 28.02.18</a:t>
            </a:r>
          </a:p>
        </p:txBody>
      </p:sp>
      <p:sp>
        <p:nvSpPr>
          <p:cNvPr id="7" name="Slide Number Placeholder 6"/>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3953439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r>
              <a:rPr lang="en-CA"/>
              <a:t>PhD@SNS, Pisa, 28.02.18</a:t>
            </a:r>
          </a:p>
        </p:txBody>
      </p:sp>
      <p:sp>
        <p:nvSpPr>
          <p:cNvPr id="7" name="Slide Number Placeholder 6"/>
          <p:cNvSpPr>
            <a:spLocks noGrp="1"/>
          </p:cNvSpPr>
          <p:nvPr>
            <p:ph type="sldNum" sz="quarter" idx="12"/>
          </p:nvPr>
        </p:nvSpPr>
        <p:spPr/>
        <p:txBody>
          <a:bodyPr/>
          <a:lstStyle/>
          <a:p>
            <a:fld id="{BA0A5398-D9E4-4DCE-A671-F85C651B4561}" type="slidenum">
              <a:rPr lang="en-CA" smtClean="0"/>
              <a:t>‹#›</a:t>
            </a:fld>
            <a:endParaRPr lang="en-CA"/>
          </a:p>
        </p:txBody>
      </p:sp>
    </p:spTree>
    <p:extLst>
      <p:ext uri="{BB962C8B-B14F-4D97-AF65-F5344CB8AC3E}">
        <p14:creationId xmlns:p14="http://schemas.microsoft.com/office/powerpoint/2010/main" val="866476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PhD@SNS, Pisa, 28.02.18</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5398-D9E4-4DCE-A671-F85C651B4561}" type="slidenum">
              <a:rPr lang="en-CA" smtClean="0"/>
              <a:t>‹#›</a:t>
            </a:fld>
            <a:endParaRPr lang="en-CA"/>
          </a:p>
        </p:txBody>
      </p:sp>
    </p:spTree>
    <p:extLst>
      <p:ext uri="{BB962C8B-B14F-4D97-AF65-F5344CB8AC3E}">
        <p14:creationId xmlns:p14="http://schemas.microsoft.com/office/powerpoint/2010/main" val="1350882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0.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dblp.uni-trier.de/pers/hd/j/Jiang_0001:Xia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04362"/>
            <a:ext cx="9144000" cy="2387600"/>
          </a:xfrm>
        </p:spPr>
        <p:txBody>
          <a:bodyPr>
            <a:normAutofit fontScale="90000"/>
          </a:bodyPr>
          <a:lstStyle/>
          <a:p>
            <a:r>
              <a:rPr lang="en-CA" dirty="0"/>
              <a:t>Novel machine learning models for text mining </a:t>
            </a:r>
            <a:br>
              <a:rPr lang="en-CA" dirty="0"/>
            </a:br>
            <a:r>
              <a:rPr lang="en-CA" sz="4400" dirty="0"/>
              <a:t>and </a:t>
            </a:r>
            <a:br>
              <a:rPr lang="en-CA" dirty="0"/>
            </a:br>
            <a:r>
              <a:rPr lang="en-CA" dirty="0"/>
              <a:t>human mobility analytics</a:t>
            </a:r>
          </a:p>
        </p:txBody>
      </p:sp>
      <p:sp>
        <p:nvSpPr>
          <p:cNvPr id="4" name="Subtitle 2"/>
          <p:cNvSpPr txBox="1">
            <a:spLocks/>
          </p:cNvSpPr>
          <p:nvPr/>
        </p:nvSpPr>
        <p:spPr>
          <a:xfrm>
            <a:off x="1950069" y="2637354"/>
            <a:ext cx="8291862" cy="643288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CA" sz="6000" dirty="0"/>
          </a:p>
          <a:p>
            <a:pPr>
              <a:lnSpc>
                <a:spcPts val="3600"/>
              </a:lnSpc>
            </a:pPr>
            <a:r>
              <a:rPr lang="en-US" sz="4400" dirty="0"/>
              <a:t>Stan Matwin </a:t>
            </a:r>
          </a:p>
          <a:p>
            <a:endParaRPr lang="en-US" sz="3200" dirty="0"/>
          </a:p>
          <a:p>
            <a:pPr>
              <a:lnSpc>
                <a:spcPct val="100000"/>
              </a:lnSpc>
              <a:spcBef>
                <a:spcPts val="0"/>
              </a:spcBef>
            </a:pPr>
            <a:r>
              <a:rPr lang="en-US" dirty="0"/>
              <a:t>  </a:t>
            </a:r>
            <a:r>
              <a:rPr lang="en-US" sz="2800" dirty="0"/>
              <a:t>Institute for Big Data Analytics</a:t>
            </a:r>
          </a:p>
          <a:p>
            <a:pPr>
              <a:lnSpc>
                <a:spcPct val="100000"/>
              </a:lnSpc>
              <a:spcBef>
                <a:spcPts val="0"/>
              </a:spcBef>
            </a:pPr>
            <a:r>
              <a:rPr lang="en-US" dirty="0"/>
              <a:t>Dalhousie University</a:t>
            </a:r>
          </a:p>
          <a:p>
            <a:pPr>
              <a:lnSpc>
                <a:spcPct val="100000"/>
              </a:lnSpc>
              <a:spcBef>
                <a:spcPts val="0"/>
              </a:spcBef>
            </a:pPr>
            <a:r>
              <a:rPr lang="en-US" dirty="0"/>
              <a:t>Halifax, NS, Canada</a:t>
            </a:r>
          </a:p>
          <a:p>
            <a:pPr>
              <a:lnSpc>
                <a:spcPct val="100000"/>
              </a:lnSpc>
              <a:spcBef>
                <a:spcPts val="0"/>
              </a:spcBef>
            </a:pPr>
            <a:r>
              <a:rPr lang="en-US" b="1" dirty="0">
                <a:latin typeface="Courier New" panose="02070309020205020404" pitchFamily="49" charset="0"/>
                <a:cs typeface="Courier New" panose="02070309020205020404" pitchFamily="49" charset="0"/>
              </a:rPr>
              <a:t>stan@cs.dal.ca</a:t>
            </a:r>
          </a:p>
          <a:p>
            <a:endParaRPr lang="en-US" dirty="0"/>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242" y="5553954"/>
            <a:ext cx="1831914" cy="599684"/>
          </a:xfrm>
          <a:prstGeom prst="rect">
            <a:avLst/>
          </a:prstGeom>
        </p:spPr>
      </p:pic>
      <p:pic>
        <p:nvPicPr>
          <p:cNvPr id="6" name="graphics3"/>
          <p:cNvPicPr/>
          <p:nvPr/>
        </p:nvPicPr>
        <p:blipFill>
          <a:blip r:embed="rId4">
            <a:lum/>
            <a:alphaModFix/>
          </a:blip>
          <a:srcRect/>
          <a:stretch>
            <a:fillRect/>
          </a:stretch>
        </p:blipFill>
        <p:spPr>
          <a:xfrm>
            <a:off x="8743782" y="5368850"/>
            <a:ext cx="1692967" cy="952179"/>
          </a:xfrm>
          <a:prstGeom prst="rect">
            <a:avLst/>
          </a:prstGeom>
        </p:spPr>
      </p:pic>
    </p:spTree>
    <p:extLst>
      <p:ext uri="{BB962C8B-B14F-4D97-AF65-F5344CB8AC3E}">
        <p14:creationId xmlns:p14="http://schemas.microsoft.com/office/powerpoint/2010/main" val="316138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751806" y="1680519"/>
            <a:ext cx="1729947" cy="852616"/>
          </a:xfrm>
          <a:prstGeom prst="roundRect">
            <a:avLst/>
          </a:prstGeom>
          <a:solidFill>
            <a:srgbClr val="D1E3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1993727" y="377221"/>
            <a:ext cx="8229600" cy="865142"/>
          </a:xfrm>
        </p:spPr>
        <p:txBody>
          <a:bodyPr/>
          <a:lstStyle/>
          <a:p>
            <a:r>
              <a:rPr lang="en-CA" dirty="0"/>
              <a:t>SVD-NS objective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20563" y="1204788"/>
                <a:ext cx="8229600" cy="5826211"/>
              </a:xfrm>
            </p:spPr>
            <p:txBody>
              <a:bodyPr/>
              <a:lstStyle/>
              <a:p>
                <a:pPr marL="0" indent="0">
                  <a:buNone/>
                </a:pPr>
                <a14:m>
                  <m:oMathPara xmlns:m="http://schemas.openxmlformats.org/officeDocument/2006/math">
                    <m:oMathParaPr>
                      <m:jc m:val="centerGroup"/>
                    </m:oMathParaPr>
                    <m:oMath xmlns:m="http://schemas.openxmlformats.org/officeDocument/2006/math">
                      <m:func>
                        <m:funcPr>
                          <m:ctrlPr>
                            <a:rPr lang="en-CA" sz="4000" i="1">
                              <a:latin typeface="Cambria Math" panose="02040503050406030204" pitchFamily="18" charset="0"/>
                            </a:rPr>
                          </m:ctrlPr>
                        </m:funcPr>
                        <m:fName>
                          <m:r>
                            <a:rPr lang="en-CA" sz="4000" b="1">
                              <a:latin typeface="Cambria Math" panose="02040503050406030204" pitchFamily="18" charset="0"/>
                            </a:rPr>
                            <m:t>𝐦𝐚𝐱</m:t>
                          </m:r>
                        </m:fName>
                        <m:e>
                          <m:r>
                            <a:rPr lang="en-US" sz="4000" i="1">
                              <a:latin typeface="Cambria Math" panose="02040503050406030204" pitchFamily="18" charset="0"/>
                            </a:rPr>
                            <m:t>𝒥</m:t>
                          </m:r>
                          <m:d>
                            <m:dPr>
                              <m:ctrlPr>
                                <a:rPr lang="en-US" sz="4000" i="1">
                                  <a:latin typeface="Cambria Math" panose="02040503050406030204" pitchFamily="18" charset="0"/>
                                </a:rPr>
                              </m:ctrlPr>
                            </m:dPr>
                            <m:e>
                              <m:r>
                                <a:rPr lang="en-US" sz="4000" i="1">
                                  <a:latin typeface="Cambria Math" panose="02040503050406030204" pitchFamily="18" charset="0"/>
                                </a:rPr>
                                <m:t>𝑊</m:t>
                              </m:r>
                            </m:e>
                          </m:d>
                          <m:r>
                            <a:rPr lang="en-US" sz="4000" i="1">
                              <a:latin typeface="Cambria Math" panose="02040503050406030204" pitchFamily="18" charset="0"/>
                            </a:rPr>
                            <m:t>=</m:t>
                          </m:r>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𝑖</m:t>
                              </m:r>
                              <m:r>
                                <a:rPr lang="en-US" sz="4000" i="1">
                                  <a:latin typeface="Cambria Math" panose="02040503050406030204" pitchFamily="18" charset="0"/>
                                </a:rPr>
                                <m:t>=1</m:t>
                              </m:r>
                            </m:sub>
                            <m:sup>
                              <m:r>
                                <a:rPr lang="en-US" sz="4000" i="1">
                                  <a:latin typeface="Cambria Math" panose="02040503050406030204" pitchFamily="18" charset="0"/>
                                </a:rPr>
                                <m:t>𝑛</m:t>
                              </m:r>
                            </m:sup>
                            <m:e>
                              <m:nary>
                                <m:naryPr>
                                  <m:chr m:val="∑"/>
                                  <m:ctrlPr>
                                    <a:rPr lang="en-US" sz="4000" i="1">
                                      <a:latin typeface="Cambria Math" panose="02040503050406030204" pitchFamily="18" charset="0"/>
                                    </a:rPr>
                                  </m:ctrlPr>
                                </m:naryPr>
                                <m:sub>
                                  <m:r>
                                    <m:rPr>
                                      <m:brk m:alnAt="23"/>
                                    </m:rPr>
                                    <a:rPr lang="en-US" sz="4000" i="1">
                                      <a:latin typeface="Cambria Math" panose="02040503050406030204" pitchFamily="18" charset="0"/>
                                    </a:rPr>
                                    <m:t>𝑗</m:t>
                                  </m:r>
                                  <m:r>
                                    <a:rPr lang="en-US" sz="4000" i="1">
                                      <a:latin typeface="Cambria Math" panose="02040503050406030204" pitchFamily="18" charset="0"/>
                                    </a:rPr>
                                    <m:t>=1</m:t>
                                  </m:r>
                                </m:sub>
                                <m:sup>
                                  <m:r>
                                    <a:rPr lang="en-US" sz="4000" i="1">
                                      <a:latin typeface="Cambria Math" panose="02040503050406030204" pitchFamily="18" charset="0"/>
                                    </a:rPr>
                                    <m:t>𝑛</m:t>
                                  </m:r>
                                </m:sup>
                                <m:e>
                                  <m:sSubSup>
                                    <m:sSubSupPr>
                                      <m:ctrlPr>
                                        <a:rPr lang="en-US" sz="4000" i="1">
                                          <a:latin typeface="Cambria Math" panose="02040503050406030204" pitchFamily="18" charset="0"/>
                                        </a:rPr>
                                      </m:ctrlPr>
                                    </m:sSubSupPr>
                                    <m:e>
                                      <m:r>
                                        <a:rPr lang="en-US" sz="4000" i="1">
                                          <a:latin typeface="Cambria Math" panose="02040503050406030204" pitchFamily="18" charset="0"/>
                                        </a:rPr>
                                        <m:t>𝑚</m:t>
                                      </m:r>
                                    </m:e>
                                    <m:sub>
                                      <m:r>
                                        <a:rPr lang="en-US" sz="4000" i="1">
                                          <a:latin typeface="Cambria Math" panose="02040503050406030204" pitchFamily="18" charset="0"/>
                                        </a:rPr>
                                        <m:t>𝑖𝑗</m:t>
                                      </m:r>
                                    </m:sub>
                                    <m:sup>
                                      <m:r>
                                        <a:rPr lang="en-US" sz="4000" i="1">
                                          <a:latin typeface="Cambria Math" panose="02040503050406030204" pitchFamily="18" charset="0"/>
                                        </a:rPr>
                                        <m:t>𝛼</m:t>
                                      </m:r>
                                    </m:sup>
                                  </m:sSubSup>
                                  <m:d>
                                    <m:dPr>
                                      <m:ctrlPr>
                                        <a:rPr lang="en-US" sz="4000" i="1">
                                          <a:latin typeface="Cambria Math" panose="02040503050406030204" pitchFamily="18" charset="0"/>
                                        </a:rPr>
                                      </m:ctrlPr>
                                    </m:dPr>
                                    <m:e>
                                      <m:acc>
                                        <m:accPr>
                                          <m:chr m:val="⃗"/>
                                          <m:ctrlPr>
                                            <a:rPr lang="en-US" sz="4000" i="1">
                                              <a:latin typeface="Cambria Math" panose="02040503050406030204" pitchFamily="18" charset="0"/>
                                            </a:rPr>
                                          </m:ctrlPr>
                                        </m:accPr>
                                        <m:e>
                                          <m:sSub>
                                            <m:sSubPr>
                                              <m:ctrlPr>
                                                <a:rPr lang="en-US" sz="4000" i="1">
                                                  <a:latin typeface="Cambria Math" panose="02040503050406030204" pitchFamily="18" charset="0"/>
                                                </a:rPr>
                                              </m:ctrlPr>
                                            </m:sSubPr>
                                            <m:e>
                                              <m:r>
                                                <a:rPr lang="en-US" sz="4000" i="1">
                                                  <a:latin typeface="Cambria Math" panose="02040503050406030204" pitchFamily="18" charset="0"/>
                                                </a:rPr>
                                                <m:t>𝑤</m:t>
                                              </m:r>
                                            </m:e>
                                            <m:sub>
                                              <m:r>
                                                <a:rPr lang="en-US" sz="4000" i="1">
                                                  <a:latin typeface="Cambria Math" panose="02040503050406030204" pitchFamily="18" charset="0"/>
                                                </a:rPr>
                                                <m:t>𝑖</m:t>
                                              </m:r>
                                            </m:sub>
                                          </m:sSub>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sSub>
                                            <m:sSubPr>
                                              <m:ctrlPr>
                                                <a:rPr lang="en-US" sz="4000" i="1">
                                                  <a:latin typeface="Cambria Math" panose="02040503050406030204" pitchFamily="18" charset="0"/>
                                                </a:rPr>
                                              </m:ctrlPr>
                                            </m:sSubPr>
                                            <m:e>
                                              <m:r>
                                                <a:rPr lang="en-US" sz="4000" i="1">
                                                  <a:latin typeface="Cambria Math" panose="02040503050406030204" pitchFamily="18" charset="0"/>
                                                </a:rPr>
                                                <m:t>𝑤</m:t>
                                              </m:r>
                                            </m:e>
                                            <m:sub>
                                              <m:r>
                                                <a:rPr lang="en-US" sz="4000" i="1">
                                                  <a:latin typeface="Cambria Math" panose="02040503050406030204" pitchFamily="18" charset="0"/>
                                                </a:rPr>
                                                <m:t>𝑗</m:t>
                                              </m:r>
                                            </m:sub>
                                          </m:sSub>
                                        </m:e>
                                      </m:acc>
                                    </m:e>
                                  </m:d>
                                </m:e>
                              </m:nary>
                            </m:e>
                          </m:nary>
                        </m:e>
                      </m:func>
                    </m:oMath>
                  </m:oMathPara>
                </a14:m>
                <a:endParaRPr lang="en-US" sz="4000" dirty="0"/>
              </a:p>
              <a:p>
                <a:pPr lvl="1"/>
                <a:r>
                  <a:rPr lang="en-US" dirty="0"/>
                  <a:t>W is the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𝑑</m:t>
                    </m:r>
                  </m:oMath>
                </a14:m>
                <a:r>
                  <a:rPr lang="en-US" dirty="0"/>
                  <a:t> matrix of all word vectors</a:t>
                </a:r>
              </a:p>
              <a:p>
                <a:pPr lvl="1"/>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acc>
                    <m:r>
                      <a:rPr lang="en-US" i="1">
                        <a:latin typeface="Cambria Math" panose="02040503050406030204" pitchFamily="18" charset="0"/>
                      </a:rPr>
                      <m:t> </m:t>
                    </m:r>
                  </m:oMath>
                </a14:m>
                <a:r>
                  <a:rPr lang="en-US" dirty="0"/>
                  <a:t> and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e>
                    </m:acc>
                  </m:oMath>
                </a14:m>
                <a:r>
                  <a:rPr lang="en-US" dirty="0"/>
                  <a:t> are the </a:t>
                </a:r>
                <a:r>
                  <a:rPr lang="en-US" dirty="0" err="1"/>
                  <a:t>embeddings</a:t>
                </a:r>
                <a:r>
                  <a:rPr lang="en-US" dirty="0"/>
                  <a:t> of words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CA" b="0" i="0"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oMath>
                </a14:m>
                <a:endParaRPr lang="en-US" dirty="0"/>
              </a:p>
              <a:p>
                <a:r>
                  <a:rPr lang="en-US" dirty="0"/>
                  <a:t>Maximize the similarity of word vectors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e>
                    </m:acc>
                  </m:oMath>
                </a14:m>
                <a:r>
                  <a:rPr lang="en-US" dirty="0"/>
                  <a:t> 	whenever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𝑚</m:t>
                        </m:r>
                      </m:e>
                      <m:sub>
                        <m:r>
                          <a:rPr lang="en-US" i="1">
                            <a:latin typeface="Cambria Math" panose="02040503050406030204" pitchFamily="18" charset="0"/>
                          </a:rPr>
                          <m:t>𝑖𝑗</m:t>
                        </m:r>
                      </m:sub>
                      <m:sup>
                        <m:r>
                          <a:rPr lang="en-US" i="1">
                            <a:latin typeface="Cambria Math" panose="02040503050406030204" pitchFamily="18" charset="0"/>
                          </a:rPr>
                          <m:t>𝛼</m:t>
                        </m:r>
                      </m:sup>
                    </m:sSubSup>
                    <m:r>
                      <a:rPr lang="en-US" i="1">
                        <a:latin typeface="Cambria Math" panose="02040503050406030204" pitchFamily="18" charset="0"/>
                      </a:rPr>
                      <m:t>&gt;0</m:t>
                    </m:r>
                  </m:oMath>
                </a14:m>
                <a:endParaRPr lang="en-US" dirty="0"/>
              </a:p>
              <a:p>
                <a:r>
                  <a:rPr lang="en-US" dirty="0"/>
                  <a:t>Minimize the similarity of word vectors </a:t>
                </a:r>
                <a14:m>
                  <m:oMath xmlns:m="http://schemas.openxmlformats.org/officeDocument/2006/math">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acc>
                    <m:r>
                      <a:rPr lang="en-US" i="1">
                        <a:latin typeface="Cambria Math" panose="02040503050406030204" pitchFamily="18" charset="0"/>
                      </a:rPr>
                      <m:t>.</m:t>
                    </m:r>
                    <m:acc>
                      <m:accPr>
                        <m:chr m:val="⃗"/>
                        <m:ctrlPr>
                          <a:rPr lang="en-US" i="1">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e>
                    </m:acc>
                  </m:oMath>
                </a14:m>
                <a:r>
                  <a:rPr lang="en-US" dirty="0"/>
                  <a:t> whenever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𝑚</m:t>
                        </m:r>
                      </m:e>
                      <m:sub>
                        <m:r>
                          <a:rPr lang="en-US" i="1">
                            <a:latin typeface="Cambria Math" panose="02040503050406030204" pitchFamily="18" charset="0"/>
                          </a:rPr>
                          <m:t>𝑖𝑗</m:t>
                        </m:r>
                      </m:sub>
                      <m:sup>
                        <m:r>
                          <a:rPr lang="en-US" i="1">
                            <a:latin typeface="Cambria Math" panose="02040503050406030204" pitchFamily="18" charset="0"/>
                          </a:rPr>
                          <m:t>𝛼</m:t>
                        </m:r>
                      </m:sup>
                    </m:sSubSup>
                    <m:r>
                      <a:rPr lang="en-US" i="1">
                        <a:latin typeface="Cambria Math" panose="02040503050406030204" pitchFamily="18" charset="0"/>
                      </a:rPr>
                      <m:t>&lt;0</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20563" y="1204788"/>
                <a:ext cx="8229600" cy="5826211"/>
              </a:xfrm>
              <a:blipFill>
                <a:blip r:embed="rId2"/>
                <a:stretch>
                  <a:fillRect l="-1333" t="-314"/>
                </a:stretch>
              </a:blipFill>
            </p:spPr>
            <p:txBody>
              <a:bodyPr/>
              <a:lstStyle/>
              <a:p>
                <a:r>
                  <a:rPr lang="en-CA">
                    <a:noFill/>
                  </a:rPr>
                  <a:t> </a:t>
                </a:r>
              </a:p>
            </p:txBody>
          </p:sp>
        </mc:Fallback>
      </mc:AlternateContent>
      <p:sp>
        <p:nvSpPr>
          <p:cNvPr id="5" name="TextBox 4"/>
          <p:cNvSpPr txBox="1"/>
          <p:nvPr/>
        </p:nvSpPr>
        <p:spPr>
          <a:xfrm flipH="1">
            <a:off x="9481754" y="1204786"/>
            <a:ext cx="1400023" cy="646331"/>
          </a:xfrm>
          <a:prstGeom prst="rect">
            <a:avLst/>
          </a:prstGeom>
          <a:noFill/>
        </p:spPr>
        <p:txBody>
          <a:bodyPr wrap="square" rtlCol="0">
            <a:spAutoFit/>
          </a:bodyPr>
          <a:lstStyle/>
          <a:p>
            <a:r>
              <a:rPr lang="en-CA" b="1" dirty="0">
                <a:solidFill>
                  <a:srgbClr val="00B0F0"/>
                </a:solidFill>
              </a:rPr>
              <a:t>word similarity </a:t>
            </a:r>
          </a:p>
        </p:txBody>
      </p:sp>
      <p:sp>
        <p:nvSpPr>
          <p:cNvPr id="6" name="Footer Placeholder 5">
            <a:extLst>
              <a:ext uri="{FF2B5EF4-FFF2-40B4-BE49-F238E27FC236}">
                <a16:creationId xmlns:a16="http://schemas.microsoft.com/office/drawing/2014/main" id="{14DE7FBC-F765-44F5-B08C-9235F6500D6B}"/>
              </a:ext>
            </a:extLst>
          </p:cNvPr>
          <p:cNvSpPr>
            <a:spLocks noGrp="1"/>
          </p:cNvSpPr>
          <p:nvPr>
            <p:ph type="ftr" sz="quarter" idx="11"/>
          </p:nvPr>
        </p:nvSpPr>
        <p:spPr/>
        <p:txBody>
          <a:bodyPr/>
          <a:lstStyle/>
          <a:p>
            <a:r>
              <a:rPr lang="en-CA"/>
              <a:t>PhD@SNS, Pisa, 28.02.18</a:t>
            </a:r>
          </a:p>
        </p:txBody>
      </p:sp>
      <p:sp>
        <p:nvSpPr>
          <p:cNvPr id="7" name="Slide Number Placeholder 6">
            <a:extLst>
              <a:ext uri="{FF2B5EF4-FFF2-40B4-BE49-F238E27FC236}">
                <a16:creationId xmlns:a16="http://schemas.microsoft.com/office/drawing/2014/main" id="{8D2BF38E-1558-4319-A03E-DEE48CCA9953}"/>
              </a:ext>
            </a:extLst>
          </p:cNvPr>
          <p:cNvSpPr>
            <a:spLocks noGrp="1"/>
          </p:cNvSpPr>
          <p:nvPr>
            <p:ph type="sldNum" sz="quarter" idx="12"/>
          </p:nvPr>
        </p:nvSpPr>
        <p:spPr/>
        <p:txBody>
          <a:bodyPr/>
          <a:lstStyle/>
          <a:p>
            <a:fld id="{BA0A5398-D9E4-4DCE-A671-F85C651B4561}" type="slidenum">
              <a:rPr lang="en-CA" smtClean="0"/>
              <a:pPr/>
              <a:t>10</a:t>
            </a:fld>
            <a:endParaRPr lang="en-CA" dirty="0"/>
          </a:p>
        </p:txBody>
      </p:sp>
    </p:spTree>
    <p:extLst>
      <p:ext uri="{BB962C8B-B14F-4D97-AF65-F5344CB8AC3E}">
        <p14:creationId xmlns:p14="http://schemas.microsoft.com/office/powerpoint/2010/main" val="76731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4F7BEB9E-A971-439D-9E79-2610BC98AAB9}"/>
              </a:ext>
            </a:extLst>
          </p:cNvPr>
          <p:cNvSpPr/>
          <p:nvPr/>
        </p:nvSpPr>
        <p:spPr>
          <a:xfrm>
            <a:off x="9382898" y="5630732"/>
            <a:ext cx="2468880" cy="10042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5"/>
          <p:cNvSpPr/>
          <p:nvPr/>
        </p:nvSpPr>
        <p:spPr>
          <a:xfrm>
            <a:off x="2104768" y="3146490"/>
            <a:ext cx="7278130" cy="671748"/>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A bit more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04768" y="1729374"/>
                <a:ext cx="8835080" cy="4525959"/>
              </a:xfrm>
            </p:spPr>
            <p:txBody>
              <a:bodyPr/>
              <a:lstStyle/>
              <a:p>
                <a14:m>
                  <m:oMath xmlns:m="http://schemas.openxmlformats.org/officeDocument/2006/math">
                    <m:r>
                      <a:rPr lang="en-US" i="1">
                        <a:latin typeface="Cambria Math" panose="02040503050406030204" pitchFamily="18" charset="0"/>
                      </a:rPr>
                      <m:t>𝒥</m:t>
                    </m:r>
                    <m:d>
                      <m:dPr>
                        <m:ctrlPr>
                          <a:rPr lang="en-US" i="1">
                            <a:latin typeface="Cambria Math" panose="02040503050406030204" pitchFamily="18" charset="0"/>
                          </a:rPr>
                        </m:ctrlPr>
                      </m:dPr>
                      <m:e>
                        <m:r>
                          <a:rPr lang="en-US" i="1">
                            <a:latin typeface="Cambria Math" panose="02040503050406030204" pitchFamily="18" charset="0"/>
                          </a:rPr>
                          <m:t>𝑊</m:t>
                        </m:r>
                      </m:e>
                    </m:d>
                    <m:r>
                      <a:rPr lang="en-US" i="1">
                        <a:latin typeface="Cambria Math" panose="02040503050406030204" pitchFamily="18" charset="0"/>
                      </a:rPr>
                      <m:t>=</m:t>
                    </m:r>
                    <m:r>
                      <a:rPr lang="en-US" i="1">
                        <a:latin typeface="Cambria Math" panose="02040503050406030204" pitchFamily="18" charset="0"/>
                      </a:rPr>
                      <m:t>𝑇𝑟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𝑊</m:t>
                            </m:r>
                          </m:e>
                          <m:sup>
                            <m:r>
                              <a:rPr lang="en-US" i="1">
                                <a:latin typeface="Cambria Math" panose="02040503050406030204" pitchFamily="18" charset="0"/>
                              </a:rPr>
                              <m:t>𝑇</m:t>
                            </m:r>
                          </m:sup>
                        </m:sSup>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𝛼</m:t>
                            </m:r>
                          </m:sup>
                        </m:sSup>
                        <m:r>
                          <a:rPr lang="en-US" i="1">
                            <a:latin typeface="Cambria Math" panose="02040503050406030204" pitchFamily="18" charset="0"/>
                          </a:rPr>
                          <m:t>𝑊</m:t>
                        </m:r>
                      </m:e>
                    </m:d>
                    <m:r>
                      <a:rPr lang="en-CA" i="1">
                        <a:latin typeface="Cambria Math" panose="02040503050406030204" pitchFamily="18" charset="0"/>
                      </a:rPr>
                      <m:t> </m:t>
                    </m:r>
                    <m:r>
                      <m:rPr>
                        <m:sty m:val="p"/>
                      </m:rPr>
                      <a:rPr lang="en-CA">
                        <a:solidFill>
                          <a:schemeClr val="bg1">
                            <a:lumMod val="50000"/>
                          </a:schemeClr>
                        </a:solidFill>
                        <a:latin typeface="Cambria Math" panose="02040503050406030204" pitchFamily="18" charset="0"/>
                      </a:rPr>
                      <m:t>trace</m:t>
                    </m:r>
                    <m:r>
                      <a:rPr lang="en-CA">
                        <a:solidFill>
                          <a:schemeClr val="bg1">
                            <a:lumMod val="50000"/>
                          </a:schemeClr>
                        </a:solidFill>
                        <a:latin typeface="Cambria Math" panose="02040503050406030204" pitchFamily="18" charset="0"/>
                      </a:rPr>
                      <m:t> </m:t>
                    </m:r>
                    <m:r>
                      <a:rPr lang="en-CA" i="1">
                        <a:solidFill>
                          <a:schemeClr val="bg1">
                            <a:lumMod val="50000"/>
                          </a:schemeClr>
                        </a:solidFill>
                        <a:latin typeface="Cambria Math" panose="02040503050406030204" pitchFamily="18" charset="0"/>
                      </a:rPr>
                      <m:t>𝑇𝑅</m:t>
                    </m:r>
                    <m:r>
                      <a:rPr lang="en-CA">
                        <a:solidFill>
                          <a:schemeClr val="bg1">
                            <a:lumMod val="50000"/>
                          </a:schemeClr>
                        </a:solidFill>
                        <a:latin typeface="Cambria Math" panose="02040503050406030204" pitchFamily="18" charset="0"/>
                      </a:rPr>
                      <m:t> </m:t>
                    </m:r>
                    <m:r>
                      <m:rPr>
                        <m:sty m:val="p"/>
                      </m:rPr>
                      <a:rPr lang="en-CA">
                        <a:solidFill>
                          <a:schemeClr val="bg1">
                            <a:lumMod val="50000"/>
                          </a:schemeClr>
                        </a:solidFill>
                        <a:latin typeface="Cambria Math" panose="02040503050406030204" pitchFamily="18" charset="0"/>
                      </a:rPr>
                      <m:t>is</m:t>
                    </m:r>
                    <m:r>
                      <a:rPr lang="en-CA">
                        <a:solidFill>
                          <a:schemeClr val="bg1">
                            <a:lumMod val="50000"/>
                          </a:schemeClr>
                        </a:solidFill>
                        <a:latin typeface="Cambria Math" panose="02040503050406030204" pitchFamily="18" charset="0"/>
                      </a:rPr>
                      <m:t> </m:t>
                    </m:r>
                    <m:r>
                      <m:rPr>
                        <m:sty m:val="p"/>
                      </m:rPr>
                      <a:rPr lang="en-CA">
                        <a:solidFill>
                          <a:schemeClr val="bg1">
                            <a:lumMod val="50000"/>
                          </a:schemeClr>
                        </a:solidFill>
                        <a:latin typeface="Cambria Math" panose="02040503050406030204" pitchFamily="18" charset="0"/>
                      </a:rPr>
                      <m:t>sum</m:t>
                    </m:r>
                    <m:r>
                      <a:rPr lang="en-CA">
                        <a:solidFill>
                          <a:schemeClr val="bg1">
                            <a:lumMod val="50000"/>
                          </a:schemeClr>
                        </a:solidFill>
                        <a:latin typeface="Cambria Math" panose="02040503050406030204" pitchFamily="18" charset="0"/>
                      </a:rPr>
                      <m:t> </m:t>
                    </m:r>
                    <m:r>
                      <m:rPr>
                        <m:sty m:val="p"/>
                      </m:rPr>
                      <a:rPr lang="en-CA">
                        <a:solidFill>
                          <a:schemeClr val="bg1">
                            <a:lumMod val="50000"/>
                          </a:schemeClr>
                        </a:solidFill>
                        <a:latin typeface="Cambria Math" panose="02040503050406030204" pitchFamily="18" charset="0"/>
                      </a:rPr>
                      <m:t>of</m:t>
                    </m:r>
                    <m:r>
                      <a:rPr lang="en-CA">
                        <a:solidFill>
                          <a:schemeClr val="bg1">
                            <a:lumMod val="50000"/>
                          </a:schemeClr>
                        </a:solidFill>
                        <a:latin typeface="Cambria Math" panose="02040503050406030204" pitchFamily="18" charset="0"/>
                      </a:rPr>
                      <m:t> </m:t>
                    </m:r>
                    <m:r>
                      <m:rPr>
                        <m:sty m:val="p"/>
                      </m:rPr>
                      <a:rPr lang="en-CA">
                        <a:solidFill>
                          <a:schemeClr val="bg1">
                            <a:lumMod val="50000"/>
                          </a:schemeClr>
                        </a:solidFill>
                        <a:latin typeface="Cambria Math" panose="02040503050406030204" pitchFamily="18" charset="0"/>
                      </a:rPr>
                      <m:t>the</m:t>
                    </m:r>
                    <m:r>
                      <a:rPr lang="en-CA">
                        <a:solidFill>
                          <a:schemeClr val="bg1">
                            <a:lumMod val="50000"/>
                          </a:schemeClr>
                        </a:solidFill>
                        <a:latin typeface="Cambria Math" panose="02040503050406030204" pitchFamily="18" charset="0"/>
                      </a:rPr>
                      <m:t> </m:t>
                    </m:r>
                    <m:r>
                      <m:rPr>
                        <m:sty m:val="p"/>
                      </m:rPr>
                      <a:rPr lang="en-CA">
                        <a:solidFill>
                          <a:schemeClr val="bg1">
                            <a:lumMod val="50000"/>
                          </a:schemeClr>
                        </a:solidFill>
                        <a:latin typeface="Cambria Math" panose="02040503050406030204" pitchFamily="18" charset="0"/>
                      </a:rPr>
                      <m:t>diagonal</m:t>
                    </m:r>
                  </m:oMath>
                </a14:m>
                <a:endParaRPr lang="en-CA" dirty="0">
                  <a:solidFill>
                    <a:schemeClr val="bg1">
                      <a:lumMod val="50000"/>
                    </a:schemeClr>
                  </a:solidFill>
                  <a:latin typeface="Arial" panose="020B0604020202020204" pitchFamily="34" charset="0"/>
                  <a:cs typeface="Arial" panose="020B0604020202020204" pitchFamily="34" charset="0"/>
                </a:endParaRPr>
              </a:p>
              <a:p>
                <a:r>
                  <a:rPr lang="en-CA" dirty="0"/>
                  <a:t>From a </a:t>
                </a:r>
                <a:r>
                  <a:rPr lang="en-US" b="1" dirty="0">
                    <a:solidFill>
                      <a:schemeClr val="tx1"/>
                    </a:solidFill>
                  </a:rPr>
                  <a:t>Courant-Fischer Theorem and the </a:t>
                </a:r>
                <a:r>
                  <a:rPr lang="en-US" b="1" dirty="0" err="1">
                    <a:solidFill>
                      <a:schemeClr val="tx1"/>
                    </a:solidFill>
                  </a:rPr>
                  <a:t>Parlett</a:t>
                </a:r>
                <a:r>
                  <a:rPr lang="en-US" b="1" dirty="0">
                    <a:solidFill>
                      <a:schemeClr val="tx1"/>
                    </a:solidFill>
                  </a:rPr>
                  <a:t> theorem, </a:t>
                </a:r>
                <a:r>
                  <a:rPr lang="en-CA" dirty="0"/>
                  <a:t>for a symmetric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𝛼</m:t>
                        </m:r>
                      </m:sup>
                    </m:sSup>
                  </m:oMath>
                </a14:m>
                <a:r>
                  <a:rPr lang="en-CA" dirty="0"/>
                  <a:t>, </a:t>
                </a:r>
              </a:p>
              <a:p>
                <a14:m>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limLow>
                      </m:fName>
                      <m:e>
                        <m:r>
                          <a:rPr lang="en-US" i="1">
                            <a:latin typeface="Cambria Math" panose="02040503050406030204" pitchFamily="18" charset="0"/>
                          </a:rPr>
                          <m:t>𝑇𝑟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𝑇</m:t>
                                </m:r>
                              </m:sup>
                            </m:sSup>
                            <m:r>
                              <a:rPr lang="en-US" i="1">
                                <a:latin typeface="Cambria Math" panose="02040503050406030204" pitchFamily="18" charset="0"/>
                              </a:rPr>
                              <m:t>𝐴𝐵</m:t>
                            </m:r>
                          </m:e>
                        </m:d>
                        <m:r>
                          <a:rPr lang="en-US" i="1">
                            <a:latin typeface="Cambria Math" panose="02040503050406030204" pitchFamily="18" charset="0"/>
                          </a:rPr>
                          <m:t>=</m:t>
                        </m:r>
                        <m:r>
                          <a:rPr lang="en-US" i="1">
                            <a:latin typeface="Cambria Math" panose="02040503050406030204" pitchFamily="18" charset="0"/>
                          </a:rPr>
                          <m:t>𝑇𝑟</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𝑈</m:t>
                                </m:r>
                              </m:e>
                              <m:sup>
                                <m:r>
                                  <a:rPr lang="en-US" i="1">
                                    <a:latin typeface="Cambria Math" panose="02040503050406030204" pitchFamily="18" charset="0"/>
                                  </a:rPr>
                                  <m:t>𝑇</m:t>
                                </m:r>
                              </m:sup>
                            </m:sSup>
                            <m:r>
                              <a:rPr lang="en-US" i="1">
                                <a:latin typeface="Cambria Math" panose="02040503050406030204" pitchFamily="18" charset="0"/>
                              </a:rPr>
                              <m:t>𝐴𝑈</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𝑑</m:t>
                            </m:r>
                          </m:sub>
                        </m:sSub>
                      </m:e>
                    </m:func>
                  </m:oMath>
                </a14:m>
                <a:endParaRPr lang="en-CA" dirty="0"/>
              </a:p>
              <a:p>
                <a:pPr marL="0" indent="0">
                  <a:buNone/>
                </a:pPr>
                <a:r>
                  <a:rPr lang="en-CA"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1</m:t>
                        </m:r>
                      </m:sub>
                    </m:sSub>
                  </m:oMath>
                </a14:m>
                <a:r>
                  <a:rPr lang="en-CA" dirty="0"/>
                  <a:t>are the </a:t>
                </a:r>
                <a:r>
                  <a:rPr lang="en-CA" i="1" dirty="0"/>
                  <a:t>d </a:t>
                </a:r>
                <a:r>
                  <a:rPr lang="en-CA" dirty="0"/>
                  <a:t> largest eigenvalues of </a:t>
                </a:r>
                <a:r>
                  <a:rPr lang="en-CA" i="1" dirty="0"/>
                  <a:t>U</a:t>
                </a:r>
              </a:p>
              <a:p>
                <a:r>
                  <a:rPr lang="en-CA" dirty="0"/>
                  <a:t>Closed form for our optimization problem</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04768" y="1729374"/>
                <a:ext cx="8835080" cy="4525959"/>
              </a:xfrm>
              <a:blipFill>
                <a:blip r:embed="rId2"/>
                <a:stretch>
                  <a:fillRect l="-1241"/>
                </a:stretch>
              </a:blipFill>
            </p:spPr>
            <p:txBody>
              <a:bodyPr/>
              <a:lstStyle/>
              <a:p>
                <a:r>
                  <a:rPr lang="en-CA">
                    <a:noFill/>
                  </a:rPr>
                  <a:t> </a:t>
                </a:r>
              </a:p>
            </p:txBody>
          </p:sp>
        </mc:Fallback>
      </mc:AlternateContent>
      <p:sp>
        <p:nvSpPr>
          <p:cNvPr id="4" name="Footer Placeholder 3">
            <a:extLst>
              <a:ext uri="{FF2B5EF4-FFF2-40B4-BE49-F238E27FC236}">
                <a16:creationId xmlns:a16="http://schemas.microsoft.com/office/drawing/2014/main" id="{54B8982D-1051-4FED-860A-03DFA14DFCD3}"/>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ACEB9CC5-8138-4E27-8E7B-E6964F851975}"/>
              </a:ext>
            </a:extLst>
          </p:cNvPr>
          <p:cNvSpPr>
            <a:spLocks noGrp="1"/>
          </p:cNvSpPr>
          <p:nvPr>
            <p:ph type="sldNum" sz="quarter" idx="12"/>
          </p:nvPr>
        </p:nvSpPr>
        <p:spPr/>
        <p:txBody>
          <a:bodyPr/>
          <a:lstStyle/>
          <a:p>
            <a:fld id="{BA0A5398-D9E4-4DCE-A671-F85C651B4561}" type="slidenum">
              <a:rPr lang="en-CA" smtClean="0"/>
              <a:pPr/>
              <a:t>11</a:t>
            </a:fld>
            <a:endParaRPr lang="en-CA" dirty="0"/>
          </a:p>
        </p:txBody>
      </p:sp>
      <p:sp>
        <p:nvSpPr>
          <p:cNvPr id="8" name="TextBox 7">
            <a:extLst>
              <a:ext uri="{FF2B5EF4-FFF2-40B4-BE49-F238E27FC236}">
                <a16:creationId xmlns:a16="http://schemas.microsoft.com/office/drawing/2014/main" id="{9A57A260-0274-433E-AB4A-907ACB1C835E}"/>
              </a:ext>
            </a:extLst>
          </p:cNvPr>
          <p:cNvSpPr txBox="1"/>
          <p:nvPr/>
        </p:nvSpPr>
        <p:spPr>
          <a:xfrm rot="10800000" flipV="1">
            <a:off x="9382898" y="5630731"/>
            <a:ext cx="2743200" cy="923330"/>
          </a:xfrm>
          <a:prstGeom prst="rect">
            <a:avLst/>
          </a:prstGeom>
          <a:noFill/>
        </p:spPr>
        <p:txBody>
          <a:bodyPr wrap="square" rtlCol="0">
            <a:spAutoFit/>
          </a:bodyPr>
          <a:lstStyle/>
          <a:p>
            <a:r>
              <a:rPr lang="en-CA" dirty="0"/>
              <a:t>If </a:t>
            </a:r>
            <a:r>
              <a:rPr lang="en-CA" i="1" dirty="0"/>
              <a:t>Av =λ v, </a:t>
            </a:r>
            <a:r>
              <a:rPr lang="en-CA" dirty="0"/>
              <a:t> then </a:t>
            </a:r>
            <a:r>
              <a:rPr lang="en-CA" i="1" dirty="0"/>
              <a:t>v</a:t>
            </a:r>
            <a:r>
              <a:rPr lang="en-CA" dirty="0"/>
              <a:t> is an </a:t>
            </a:r>
            <a:r>
              <a:rPr lang="en-CA" b="1" dirty="0"/>
              <a:t>eigenvector</a:t>
            </a:r>
            <a:r>
              <a:rPr lang="en-CA" dirty="0"/>
              <a:t> of the linear transformation </a:t>
            </a:r>
            <a:r>
              <a:rPr lang="en-CA" i="1" dirty="0"/>
              <a:t>A.</a:t>
            </a:r>
          </a:p>
        </p:txBody>
      </p:sp>
      <p:sp>
        <p:nvSpPr>
          <p:cNvPr id="11" name="Rectangle: Rounded Corners 10">
            <a:extLst>
              <a:ext uri="{FF2B5EF4-FFF2-40B4-BE49-F238E27FC236}">
                <a16:creationId xmlns:a16="http://schemas.microsoft.com/office/drawing/2014/main" id="{B1B7A46A-3DA3-4BD2-A285-9B19A8BFB924}"/>
              </a:ext>
            </a:extLst>
          </p:cNvPr>
          <p:cNvSpPr/>
          <p:nvPr/>
        </p:nvSpPr>
        <p:spPr>
          <a:xfrm>
            <a:off x="9382898" y="4234330"/>
            <a:ext cx="1970902" cy="124105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B31CC13E-CFE0-4EFC-AFE8-0F99857BAA4F}"/>
              </a:ext>
            </a:extLst>
          </p:cNvPr>
          <p:cNvSpPr txBox="1"/>
          <p:nvPr/>
        </p:nvSpPr>
        <p:spPr>
          <a:xfrm>
            <a:off x="9382898" y="4234330"/>
            <a:ext cx="2468880" cy="1477328"/>
          </a:xfrm>
          <a:prstGeom prst="rect">
            <a:avLst/>
          </a:prstGeom>
          <a:noFill/>
        </p:spPr>
        <p:txBody>
          <a:bodyPr wrap="square" rtlCol="0">
            <a:spAutoFit/>
          </a:bodyPr>
          <a:lstStyle/>
          <a:p>
            <a:r>
              <a:rPr lang="en-CA" dirty="0"/>
              <a:t>eigenvalues = values of </a:t>
            </a:r>
            <a:r>
              <a:rPr lang="en-CA" i="1" dirty="0"/>
              <a:t>λ</a:t>
            </a:r>
            <a:r>
              <a:rPr lang="en-CA" dirty="0"/>
              <a:t> for which the determinant of the matrix (</a:t>
            </a:r>
            <a:r>
              <a:rPr lang="en-CA" i="1" dirty="0"/>
              <a:t>A</a:t>
            </a:r>
            <a:r>
              <a:rPr lang="en-CA" dirty="0"/>
              <a:t> − </a:t>
            </a:r>
            <a:r>
              <a:rPr lang="en-CA" i="1" dirty="0" err="1"/>
              <a:t>λI</a:t>
            </a:r>
            <a:r>
              <a:rPr lang="en-CA" dirty="0"/>
              <a:t>) = 0 </a:t>
            </a:r>
          </a:p>
          <a:p>
            <a:endParaRPr lang="en-CA" dirty="0"/>
          </a:p>
        </p:txBody>
      </p:sp>
    </p:spTree>
    <p:extLst>
      <p:ext uri="{BB962C8B-B14F-4D97-AF65-F5344CB8AC3E}">
        <p14:creationId xmlns:p14="http://schemas.microsoft.com/office/powerpoint/2010/main" val="616953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159C1-31EF-44C8-BA4C-31D3BCD1CC2A}"/>
              </a:ext>
            </a:extLst>
          </p:cNvPr>
          <p:cNvSpPr>
            <a:spLocks noGrp="1"/>
          </p:cNvSpPr>
          <p:nvPr>
            <p:ph type="title"/>
          </p:nvPr>
        </p:nvSpPr>
        <p:spPr/>
        <p:txBody>
          <a:bodyPr>
            <a:normAutofit/>
          </a:bodyPr>
          <a:lstStyle/>
          <a:p>
            <a:r>
              <a:rPr lang="en-US" dirty="0"/>
              <a:t>SVD-NS</a:t>
            </a:r>
            <a:br>
              <a:rPr lang="en-US" dirty="0"/>
            </a:br>
            <a:r>
              <a:rPr lang="en-US" dirty="0"/>
              <a:t>Experiments – Training Dataset</a:t>
            </a:r>
          </a:p>
        </p:txBody>
      </p:sp>
      <p:sp>
        <p:nvSpPr>
          <p:cNvPr id="3" name="Content Placeholder 2">
            <a:extLst>
              <a:ext uri="{FF2B5EF4-FFF2-40B4-BE49-F238E27FC236}">
                <a16:creationId xmlns:a16="http://schemas.microsoft.com/office/drawing/2014/main" id="{4D620E0D-7948-4E34-90CE-C5D6431EC1F6}"/>
              </a:ext>
            </a:extLst>
          </p:cNvPr>
          <p:cNvSpPr>
            <a:spLocks noGrp="1"/>
          </p:cNvSpPr>
          <p:nvPr>
            <p:ph idx="1"/>
          </p:nvPr>
        </p:nvSpPr>
        <p:spPr>
          <a:xfrm>
            <a:off x="2133603" y="1666051"/>
            <a:ext cx="8077201" cy="4690300"/>
          </a:xfrm>
        </p:spPr>
        <p:txBody>
          <a:bodyPr>
            <a:normAutofit/>
          </a:bodyPr>
          <a:lstStyle/>
          <a:p>
            <a:r>
              <a:rPr lang="en-US" dirty="0"/>
              <a:t>Wikipedia dump </a:t>
            </a:r>
          </a:p>
          <a:p>
            <a:r>
              <a:rPr lang="en-US" dirty="0"/>
              <a:t>Preprocessing</a:t>
            </a:r>
          </a:p>
          <a:p>
            <a:pPr lvl="1"/>
            <a:r>
              <a:rPr lang="en-US" dirty="0"/>
              <a:t>Extracting clean text of articles (using </a:t>
            </a:r>
            <a:r>
              <a:rPr lang="en-US" dirty="0" err="1"/>
              <a:t>WikiExtractor</a:t>
            </a:r>
            <a:r>
              <a:rPr lang="en-US" dirty="0"/>
              <a:t>)</a:t>
            </a:r>
          </a:p>
          <a:p>
            <a:pPr lvl="1"/>
            <a:r>
              <a:rPr lang="en-US" dirty="0"/>
              <a:t>Removing special &amp; non-English characters</a:t>
            </a:r>
          </a:p>
          <a:p>
            <a:r>
              <a:rPr lang="en-US" dirty="0"/>
              <a:t>Tokenization: 2.1B tokens</a:t>
            </a:r>
          </a:p>
          <a:p>
            <a:r>
              <a:rPr lang="en-US" dirty="0"/>
              <a:t>Vocabulary: ~9M unique words</a:t>
            </a:r>
          </a:p>
          <a:p>
            <a:pPr lvl="1"/>
            <a:r>
              <a:rPr lang="en-US" dirty="0"/>
              <a:t>160K unique words: either English words or high frequency</a:t>
            </a:r>
          </a:p>
          <a:p>
            <a:r>
              <a:rPr lang="en-CA" dirty="0" err="1"/>
              <a:t>embeddings</a:t>
            </a:r>
            <a:r>
              <a:rPr lang="en-CA" dirty="0"/>
              <a:t> of size </a:t>
            </a:r>
            <a:r>
              <a:rPr lang="en-CA" i="1" dirty="0"/>
              <a:t>d </a:t>
            </a:r>
            <a:r>
              <a:rPr lang="en-CA" dirty="0"/>
              <a:t>= 100</a:t>
            </a:r>
          </a:p>
          <a:p>
            <a:endParaRPr lang="en-US" dirty="0"/>
          </a:p>
        </p:txBody>
      </p:sp>
      <p:sp>
        <p:nvSpPr>
          <p:cNvPr id="4" name="Footer Placeholder 3">
            <a:extLst>
              <a:ext uri="{FF2B5EF4-FFF2-40B4-BE49-F238E27FC236}">
                <a16:creationId xmlns:a16="http://schemas.microsoft.com/office/drawing/2014/main" id="{98A414CE-C4DC-4DAB-8E96-CE87DF191F67}"/>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6139224F-A9A1-4ECD-98DC-22FC8F6F416B}"/>
              </a:ext>
            </a:extLst>
          </p:cNvPr>
          <p:cNvSpPr>
            <a:spLocks noGrp="1"/>
          </p:cNvSpPr>
          <p:nvPr>
            <p:ph type="sldNum" sz="quarter" idx="12"/>
          </p:nvPr>
        </p:nvSpPr>
        <p:spPr/>
        <p:txBody>
          <a:bodyPr/>
          <a:lstStyle/>
          <a:p>
            <a:fld id="{BA0A5398-D9E4-4DCE-A671-F85C651B4561}" type="slidenum">
              <a:rPr lang="en-CA" smtClean="0"/>
              <a:pPr/>
              <a:t>12</a:t>
            </a:fld>
            <a:endParaRPr lang="en-CA" dirty="0"/>
          </a:p>
        </p:txBody>
      </p:sp>
    </p:spTree>
    <p:extLst>
      <p:ext uri="{BB962C8B-B14F-4D97-AF65-F5344CB8AC3E}">
        <p14:creationId xmlns:p14="http://schemas.microsoft.com/office/powerpoint/2010/main" val="681952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DF8-E332-476A-8FC9-491E0490C000}"/>
              </a:ext>
            </a:extLst>
          </p:cNvPr>
          <p:cNvSpPr>
            <a:spLocks noGrp="1"/>
          </p:cNvSpPr>
          <p:nvPr>
            <p:ph type="title"/>
          </p:nvPr>
        </p:nvSpPr>
        <p:spPr>
          <a:xfrm>
            <a:off x="1524004" y="389222"/>
            <a:ext cx="8915399" cy="1280891"/>
          </a:xfrm>
        </p:spPr>
        <p:txBody>
          <a:bodyPr>
            <a:normAutofit fontScale="90000"/>
          </a:bodyPr>
          <a:lstStyle/>
          <a:p>
            <a:r>
              <a:rPr lang="en-US" dirty="0"/>
              <a:t>SVD-NS </a:t>
            </a:r>
            <a:br>
              <a:rPr lang="en-US" dirty="0"/>
            </a:br>
            <a:r>
              <a:rPr lang="en-US" dirty="0"/>
              <a:t>The volume of negative examples</a:t>
            </a:r>
          </a:p>
        </p:txBody>
      </p:sp>
      <p:pic>
        <p:nvPicPr>
          <p:cNvPr id="5" name="Picture 4">
            <a:extLst>
              <a:ext uri="{FF2B5EF4-FFF2-40B4-BE49-F238E27FC236}">
                <a16:creationId xmlns:a16="http://schemas.microsoft.com/office/drawing/2014/main" id="{F4AF29E5-0775-4AD5-9E57-4C06C3FD2071}"/>
              </a:ext>
            </a:extLst>
          </p:cNvPr>
          <p:cNvPicPr>
            <a:picLocks noChangeAspect="1"/>
          </p:cNvPicPr>
          <p:nvPr/>
        </p:nvPicPr>
        <p:blipFill>
          <a:blip r:embed="rId3"/>
          <a:stretch>
            <a:fillRect/>
          </a:stretch>
        </p:blipFill>
        <p:spPr>
          <a:xfrm>
            <a:off x="2052733" y="2245756"/>
            <a:ext cx="8112944" cy="3422149"/>
          </a:xfrm>
          <a:prstGeom prst="rect">
            <a:avLst/>
          </a:prstGeom>
        </p:spPr>
      </p:pic>
      <p:sp>
        <p:nvSpPr>
          <p:cNvPr id="6" name="Content Placeholder 5"/>
          <p:cNvSpPr>
            <a:spLocks noGrp="1"/>
          </p:cNvSpPr>
          <p:nvPr>
            <p:ph idx="1"/>
          </p:nvPr>
        </p:nvSpPr>
        <p:spPr>
          <a:xfrm>
            <a:off x="2010991" y="1741479"/>
            <a:ext cx="8229600" cy="4525959"/>
          </a:xfrm>
        </p:spPr>
        <p:txBody>
          <a:bodyPr/>
          <a:lstStyle/>
          <a:p>
            <a:endParaRPr lang="en-CA" dirty="0"/>
          </a:p>
        </p:txBody>
      </p:sp>
      <p:sp>
        <p:nvSpPr>
          <p:cNvPr id="3" name="Footer Placeholder 2">
            <a:extLst>
              <a:ext uri="{FF2B5EF4-FFF2-40B4-BE49-F238E27FC236}">
                <a16:creationId xmlns:a16="http://schemas.microsoft.com/office/drawing/2014/main" id="{90796587-A2AF-4A95-A3DB-1D9C6E00F8C5}"/>
              </a:ext>
            </a:extLst>
          </p:cNvPr>
          <p:cNvSpPr>
            <a:spLocks noGrp="1"/>
          </p:cNvSpPr>
          <p:nvPr>
            <p:ph type="ftr" sz="quarter" idx="11"/>
          </p:nvPr>
        </p:nvSpPr>
        <p:spPr/>
        <p:txBody>
          <a:bodyPr/>
          <a:lstStyle/>
          <a:p>
            <a:r>
              <a:rPr lang="en-CA"/>
              <a:t>PhD@SNS, Pisa, 28.02.18</a:t>
            </a:r>
          </a:p>
        </p:txBody>
      </p:sp>
      <p:sp>
        <p:nvSpPr>
          <p:cNvPr id="4" name="Slide Number Placeholder 3">
            <a:extLst>
              <a:ext uri="{FF2B5EF4-FFF2-40B4-BE49-F238E27FC236}">
                <a16:creationId xmlns:a16="http://schemas.microsoft.com/office/drawing/2014/main" id="{7B2A21B0-F204-48D8-B431-023E0A6ADCDA}"/>
              </a:ext>
            </a:extLst>
          </p:cNvPr>
          <p:cNvSpPr>
            <a:spLocks noGrp="1"/>
          </p:cNvSpPr>
          <p:nvPr>
            <p:ph type="sldNum" sz="quarter" idx="12"/>
          </p:nvPr>
        </p:nvSpPr>
        <p:spPr/>
        <p:txBody>
          <a:bodyPr/>
          <a:lstStyle/>
          <a:p>
            <a:fld id="{BA0A5398-D9E4-4DCE-A671-F85C651B4561}" type="slidenum">
              <a:rPr lang="en-CA" smtClean="0"/>
              <a:pPr/>
              <a:t>13</a:t>
            </a:fld>
            <a:endParaRPr lang="en-CA" dirty="0"/>
          </a:p>
        </p:txBody>
      </p:sp>
    </p:spTree>
    <p:extLst>
      <p:ext uri="{BB962C8B-B14F-4D97-AF65-F5344CB8AC3E}">
        <p14:creationId xmlns:p14="http://schemas.microsoft.com/office/powerpoint/2010/main" val="336624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DF8-E332-476A-8FC9-491E0490C000}"/>
              </a:ext>
            </a:extLst>
          </p:cNvPr>
          <p:cNvSpPr>
            <a:spLocks noGrp="1"/>
          </p:cNvSpPr>
          <p:nvPr>
            <p:ph type="title"/>
          </p:nvPr>
        </p:nvSpPr>
        <p:spPr>
          <a:xfrm>
            <a:off x="2327717" y="512464"/>
            <a:ext cx="7391400" cy="1280891"/>
          </a:xfrm>
        </p:spPr>
        <p:txBody>
          <a:bodyPr>
            <a:normAutofit fontScale="90000"/>
          </a:bodyPr>
          <a:lstStyle/>
          <a:p>
            <a:r>
              <a:rPr lang="en-US" dirty="0"/>
              <a:t>SVD-NS - Results</a:t>
            </a:r>
            <a:br>
              <a:rPr lang="en-US" dirty="0"/>
            </a:br>
            <a:r>
              <a:rPr lang="en-US" dirty="0"/>
              <a:t>Comparison with other algorithms - similarity task</a:t>
            </a:r>
          </a:p>
        </p:txBody>
      </p:sp>
      <p:sp>
        <p:nvSpPr>
          <p:cNvPr id="7" name="Rectangle 6"/>
          <p:cNvSpPr/>
          <p:nvPr/>
        </p:nvSpPr>
        <p:spPr>
          <a:xfrm>
            <a:off x="1635211" y="4791264"/>
            <a:ext cx="8822724" cy="509787"/>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B0B93487-783B-4C17-BD74-5BBD64060272}"/>
              </a:ext>
            </a:extLst>
          </p:cNvPr>
          <p:cNvPicPr>
            <a:picLocks noChangeAspect="1"/>
          </p:cNvPicPr>
          <p:nvPr/>
        </p:nvPicPr>
        <p:blipFill>
          <a:blip r:embed="rId3"/>
          <a:stretch>
            <a:fillRect/>
          </a:stretch>
        </p:blipFill>
        <p:spPr>
          <a:xfrm>
            <a:off x="1524004" y="2617575"/>
            <a:ext cx="9047139" cy="3770871"/>
          </a:xfrm>
          <a:prstGeom prst="rect">
            <a:avLst/>
          </a:prstGeom>
        </p:spPr>
      </p:pic>
      <p:sp>
        <p:nvSpPr>
          <p:cNvPr id="3" name="TextBox 2">
            <a:extLst>
              <a:ext uri="{FF2B5EF4-FFF2-40B4-BE49-F238E27FC236}">
                <a16:creationId xmlns:a16="http://schemas.microsoft.com/office/drawing/2014/main" id="{A7A0EE82-E199-49A7-8D0E-E6B97265A53E}"/>
              </a:ext>
            </a:extLst>
          </p:cNvPr>
          <p:cNvSpPr txBox="1"/>
          <p:nvPr/>
        </p:nvSpPr>
        <p:spPr>
          <a:xfrm>
            <a:off x="1652142" y="5025084"/>
            <a:ext cx="8818323" cy="369332"/>
          </a:xfrm>
          <a:prstGeom prst="rect">
            <a:avLst/>
          </a:prstGeom>
          <a:solidFill>
            <a:schemeClr val="accent4">
              <a:alpha val="49804"/>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45DFD34-EC57-47EE-9ED4-807D0C8FD085}"/>
                  </a:ext>
                </a:extLst>
              </p:cNvPr>
              <p:cNvSpPr txBox="1"/>
              <p:nvPr/>
            </p:nvSpPr>
            <p:spPr>
              <a:xfrm>
                <a:off x="2501029" y="5745456"/>
                <a:ext cx="6771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1" i="1">
                          <a:latin typeface="Cambria Math" panose="02040503050406030204" pitchFamily="18" charset="0"/>
                        </a:rPr>
                        <m:t>𝒌</m:t>
                      </m:r>
                      <m:r>
                        <a:rPr lang="en-US" sz="1400" b="1" i="1">
                          <a:latin typeface="Cambria Math" panose="02040503050406030204" pitchFamily="18" charset="0"/>
                        </a:rPr>
                        <m:t>=</m:t>
                      </m:r>
                      <m:r>
                        <a:rPr lang="en-US" sz="1400" b="1" i="1">
                          <a:latin typeface="Cambria Math" panose="02040503050406030204" pitchFamily="18" charset="0"/>
                        </a:rPr>
                        <m:t>𝟓</m:t>
                      </m:r>
                    </m:oMath>
                  </m:oMathPara>
                </a14:m>
                <a:endParaRPr lang="en-US" sz="1400" b="1" dirty="0"/>
              </a:p>
            </p:txBody>
          </p:sp>
        </mc:Choice>
        <mc:Fallback xmlns="">
          <p:sp>
            <p:nvSpPr>
              <p:cNvPr id="13" name="TextBox 12">
                <a:extLst>
                  <a:ext uri="{FF2B5EF4-FFF2-40B4-BE49-F238E27FC236}">
                    <a16:creationId xmlns:a16="http://schemas.microsoft.com/office/drawing/2014/main" id="{645DFD34-EC57-47EE-9ED4-807D0C8FD085}"/>
                  </a:ext>
                </a:extLst>
              </p:cNvPr>
              <p:cNvSpPr txBox="1">
                <a:spLocks noRot="1" noChangeAspect="1" noMove="1" noResize="1" noEditPoints="1" noAdjustHandles="1" noChangeArrowheads="1" noChangeShapeType="1" noTextEdit="1"/>
              </p:cNvSpPr>
              <p:nvPr/>
            </p:nvSpPr>
            <p:spPr>
              <a:xfrm>
                <a:off x="2501029" y="5745456"/>
                <a:ext cx="677172" cy="307777"/>
              </a:xfrm>
              <a:prstGeom prst="rect">
                <a:avLst/>
              </a:prstGeom>
              <a:blipFill>
                <a:blip r:embed="rId4"/>
                <a:stretch>
                  <a:fillRect/>
                </a:stretch>
              </a:blipFill>
            </p:spPr>
            <p:txBody>
              <a:bodyPr/>
              <a:lstStyle/>
              <a:p>
                <a:r>
                  <a:rPr lang="en-CA">
                    <a:noFill/>
                  </a:rPr>
                  <a:t> </a:t>
                </a:r>
              </a:p>
            </p:txBody>
          </p:sp>
        </mc:Fallback>
      </mc:AlternateContent>
      <p:sp>
        <p:nvSpPr>
          <p:cNvPr id="9" name="TextBox 8">
            <a:extLst>
              <a:ext uri="{FF2B5EF4-FFF2-40B4-BE49-F238E27FC236}">
                <a16:creationId xmlns:a16="http://schemas.microsoft.com/office/drawing/2014/main" id="{3B6D590D-59CE-46D9-8A99-5E65B3E36A51}"/>
              </a:ext>
            </a:extLst>
          </p:cNvPr>
          <p:cNvSpPr txBox="1"/>
          <p:nvPr/>
        </p:nvSpPr>
        <p:spPr>
          <a:xfrm>
            <a:off x="1652142" y="5762184"/>
            <a:ext cx="8818323"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DCC9C30-CB02-42F0-AAB7-3C13FE689CFE}"/>
                  </a:ext>
                </a:extLst>
              </p:cNvPr>
              <p:cNvSpPr txBox="1"/>
              <p:nvPr/>
            </p:nvSpPr>
            <p:spPr>
              <a:xfrm>
                <a:off x="2513556" y="6014684"/>
                <a:ext cx="87934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1" i="1">
                          <a:latin typeface="Cambria Math" panose="02040503050406030204" pitchFamily="18" charset="0"/>
                        </a:rPr>
                        <m:t>𝜶</m:t>
                      </m:r>
                      <m:r>
                        <a:rPr lang="en-US" sz="1200" b="1" i="1">
                          <a:latin typeface="Cambria Math" panose="02040503050406030204" pitchFamily="18" charset="0"/>
                        </a:rPr>
                        <m:t>=−</m:t>
                      </m:r>
                      <m:r>
                        <a:rPr lang="en-US" sz="1200" b="1" i="1">
                          <a:latin typeface="Cambria Math" panose="02040503050406030204" pitchFamily="18" charset="0"/>
                        </a:rPr>
                        <m:t>𝟐</m:t>
                      </m:r>
                      <m:r>
                        <a:rPr lang="en-US" sz="1200" b="1" i="1">
                          <a:latin typeface="Cambria Math" panose="02040503050406030204" pitchFamily="18" charset="0"/>
                        </a:rPr>
                        <m:t>.</m:t>
                      </m:r>
                      <m:r>
                        <a:rPr lang="en-US" sz="1200" b="1" i="1">
                          <a:latin typeface="Cambria Math" panose="02040503050406030204" pitchFamily="18" charset="0"/>
                        </a:rPr>
                        <m:t>𝟓</m:t>
                      </m:r>
                    </m:oMath>
                  </m:oMathPara>
                </a14:m>
                <a:endParaRPr lang="en-US" sz="1200" b="1" dirty="0"/>
              </a:p>
            </p:txBody>
          </p:sp>
        </mc:Choice>
        <mc:Fallback xmlns="">
          <p:sp>
            <p:nvSpPr>
              <p:cNvPr id="15" name="TextBox 14">
                <a:extLst>
                  <a:ext uri="{FF2B5EF4-FFF2-40B4-BE49-F238E27FC236}">
                    <a16:creationId xmlns:a16="http://schemas.microsoft.com/office/drawing/2014/main" id="{7DCC9C30-CB02-42F0-AAB7-3C13FE689CFE}"/>
                  </a:ext>
                </a:extLst>
              </p:cNvPr>
              <p:cNvSpPr txBox="1">
                <a:spLocks noRot="1" noChangeAspect="1" noMove="1" noResize="1" noEditPoints="1" noAdjustHandles="1" noChangeArrowheads="1" noChangeShapeType="1" noTextEdit="1"/>
              </p:cNvSpPr>
              <p:nvPr/>
            </p:nvSpPr>
            <p:spPr>
              <a:xfrm>
                <a:off x="2513556" y="6014684"/>
                <a:ext cx="879343" cy="276999"/>
              </a:xfrm>
              <a:prstGeom prst="rect">
                <a:avLst/>
              </a:prstGeom>
              <a:blipFill>
                <a:blip r:embed="rId5"/>
                <a:stretch>
                  <a:fillRect/>
                </a:stretch>
              </a:blipFill>
            </p:spPr>
            <p:txBody>
              <a:bodyPr/>
              <a:lstStyle/>
              <a:p>
                <a:r>
                  <a:rPr lang="en-CA">
                    <a:noFill/>
                  </a:rPr>
                  <a:t> </a:t>
                </a:r>
              </a:p>
            </p:txBody>
          </p:sp>
        </mc:Fallback>
      </mc:AlternateContent>
      <p:sp>
        <p:nvSpPr>
          <p:cNvPr id="10" name="TextBox 9">
            <a:extLst>
              <a:ext uri="{FF2B5EF4-FFF2-40B4-BE49-F238E27FC236}">
                <a16:creationId xmlns:a16="http://schemas.microsoft.com/office/drawing/2014/main" id="{F96331BC-5553-44B0-BC93-DFD111D572E1}"/>
              </a:ext>
            </a:extLst>
          </p:cNvPr>
          <p:cNvSpPr txBox="1"/>
          <p:nvPr/>
        </p:nvSpPr>
        <p:spPr>
          <a:xfrm>
            <a:off x="1652142" y="6027888"/>
            <a:ext cx="8818323" cy="369332"/>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5530ADC-6C33-4033-A6CB-8124857D1CFF}"/>
                  </a:ext>
                </a:extLst>
              </p:cNvPr>
              <p:cNvSpPr txBox="1"/>
              <p:nvPr/>
            </p:nvSpPr>
            <p:spPr>
              <a:xfrm>
                <a:off x="2359212" y="5278093"/>
                <a:ext cx="102842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1" i="1">
                              <a:latin typeface="Cambria Math" panose="02040503050406030204" pitchFamily="18" charset="0"/>
                            </a:rPr>
                          </m:ctrlPr>
                        </m:sSubPr>
                        <m:e>
                          <m:r>
                            <a:rPr lang="en-US" sz="1200" b="1" i="1">
                              <a:latin typeface="Cambria Math" panose="02040503050406030204" pitchFamily="18" charset="0"/>
                            </a:rPr>
                            <m:t>𝒙</m:t>
                          </m:r>
                        </m:e>
                        <m:sub>
                          <m:r>
                            <a:rPr lang="en-US" sz="1200" b="1" i="1">
                              <a:latin typeface="Cambria Math" panose="02040503050406030204" pitchFamily="18" charset="0"/>
                            </a:rPr>
                            <m:t>𝒎𝒂𝒙</m:t>
                          </m:r>
                        </m:sub>
                      </m:sSub>
                      <m:r>
                        <a:rPr lang="en-US" sz="1200" b="1" i="1">
                          <a:latin typeface="Cambria Math" panose="02040503050406030204" pitchFamily="18" charset="0"/>
                        </a:rPr>
                        <m:t>=</m:t>
                      </m:r>
                      <m:r>
                        <a:rPr lang="en-US" sz="1200" b="1" i="1">
                          <a:latin typeface="Cambria Math" panose="02040503050406030204" pitchFamily="18" charset="0"/>
                        </a:rPr>
                        <m:t>𝟏𝟎𝟎</m:t>
                      </m:r>
                    </m:oMath>
                  </m:oMathPara>
                </a14:m>
                <a:endParaRPr lang="en-US" sz="1600" b="1" dirty="0"/>
              </a:p>
            </p:txBody>
          </p:sp>
        </mc:Choice>
        <mc:Fallback xmlns="">
          <p:sp>
            <p:nvSpPr>
              <p:cNvPr id="14" name="TextBox 13">
                <a:extLst>
                  <a:ext uri="{FF2B5EF4-FFF2-40B4-BE49-F238E27FC236}">
                    <a16:creationId xmlns:a16="http://schemas.microsoft.com/office/drawing/2014/main" id="{25530ADC-6C33-4033-A6CB-8124857D1CFF}"/>
                  </a:ext>
                </a:extLst>
              </p:cNvPr>
              <p:cNvSpPr txBox="1">
                <a:spLocks noRot="1" noChangeAspect="1" noMove="1" noResize="1" noEditPoints="1" noAdjustHandles="1" noChangeArrowheads="1" noChangeShapeType="1" noTextEdit="1"/>
              </p:cNvSpPr>
              <p:nvPr/>
            </p:nvSpPr>
            <p:spPr>
              <a:xfrm>
                <a:off x="2359212" y="5278093"/>
                <a:ext cx="1028422" cy="276999"/>
              </a:xfrm>
              <a:prstGeom prst="rect">
                <a:avLst/>
              </a:prstGeom>
              <a:blipFill>
                <a:blip r:embed="rId6"/>
                <a:stretch>
                  <a:fillRect/>
                </a:stretch>
              </a:blipFill>
            </p:spPr>
            <p:txBody>
              <a:bodyPr/>
              <a:lstStyle/>
              <a:p>
                <a:r>
                  <a:rPr lang="en-CA">
                    <a:noFill/>
                  </a:rPr>
                  <a:t> </a:t>
                </a:r>
              </a:p>
            </p:txBody>
          </p:sp>
        </mc:Fallback>
      </mc:AlternateContent>
      <p:sp>
        <p:nvSpPr>
          <p:cNvPr id="11" name="TextBox 10">
            <a:extLst>
              <a:ext uri="{FF2B5EF4-FFF2-40B4-BE49-F238E27FC236}">
                <a16:creationId xmlns:a16="http://schemas.microsoft.com/office/drawing/2014/main" id="{83B59A9D-4F8F-46D5-B3D3-855F38AEB1FD}"/>
              </a:ext>
            </a:extLst>
          </p:cNvPr>
          <p:cNvSpPr txBox="1"/>
          <p:nvPr/>
        </p:nvSpPr>
        <p:spPr>
          <a:xfrm>
            <a:off x="1652142" y="5291985"/>
            <a:ext cx="8818323" cy="36933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endParaRPr lang="en-US" dirty="0"/>
          </a:p>
        </p:txBody>
      </p:sp>
      <p:sp>
        <p:nvSpPr>
          <p:cNvPr id="4" name="Footer Placeholder 3">
            <a:extLst>
              <a:ext uri="{FF2B5EF4-FFF2-40B4-BE49-F238E27FC236}">
                <a16:creationId xmlns:a16="http://schemas.microsoft.com/office/drawing/2014/main" id="{238DA943-81F2-4B2E-B404-D9F1C3F1A356}"/>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CFD59F87-ACB9-45F9-9331-8B671F27759D}"/>
              </a:ext>
            </a:extLst>
          </p:cNvPr>
          <p:cNvSpPr>
            <a:spLocks noGrp="1"/>
          </p:cNvSpPr>
          <p:nvPr>
            <p:ph type="sldNum" sz="quarter" idx="12"/>
          </p:nvPr>
        </p:nvSpPr>
        <p:spPr/>
        <p:txBody>
          <a:bodyPr/>
          <a:lstStyle/>
          <a:p>
            <a:fld id="{BA0A5398-D9E4-4DCE-A671-F85C651B4561}" type="slidenum">
              <a:rPr lang="en-CA" smtClean="0"/>
              <a:pPr/>
              <a:t>14</a:t>
            </a:fld>
            <a:endParaRPr lang="en-CA" dirty="0"/>
          </a:p>
        </p:txBody>
      </p:sp>
    </p:spTree>
    <p:extLst>
      <p:ext uri="{BB962C8B-B14F-4D97-AF65-F5344CB8AC3E}">
        <p14:creationId xmlns:p14="http://schemas.microsoft.com/office/powerpoint/2010/main" val="102844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3255"/>
            <a:ext cx="8229600" cy="666078"/>
          </a:xfrm>
        </p:spPr>
        <p:txBody>
          <a:bodyPr>
            <a:normAutofit fontScale="90000"/>
          </a:bodyPr>
          <a:lstStyle/>
          <a:p>
            <a:r>
              <a:rPr lang="en-CA" dirty="0"/>
              <a:t>Discussion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174320"/>
                <a:ext cx="8229600" cy="5301637"/>
              </a:xfrm>
            </p:spPr>
            <p:txBody>
              <a:bodyPr/>
              <a:lstStyle/>
              <a:p>
                <a:r>
                  <a:rPr lang="en-CA" dirty="0"/>
                  <a:t>Alpha: </a:t>
                </a:r>
                <a14:m>
                  <m:oMath xmlns:m="http://schemas.openxmlformats.org/officeDocument/2006/math">
                    <m:r>
                      <a:rPr lang="en-US" b="0" i="1" smtClean="0">
                        <a:latin typeface="Cambria Math" panose="02040503050406030204" pitchFamily="18" charset="0"/>
                      </a:rPr>
                      <m:t>𝛼</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−3, −1</m:t>
                        </m:r>
                      </m:e>
                    </m:d>
                  </m:oMath>
                </a14:m>
                <a:r>
                  <a:rPr lang="en-CA" dirty="0"/>
                  <a:t> is practically good</a:t>
                </a:r>
              </a:p>
              <a:p>
                <a:pPr lvl="1"/>
                <a:r>
                  <a:rPr lang="en-CA" dirty="0"/>
                  <a:t># of negatives should not be more than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3</m:t>
                        </m:r>
                      </m:den>
                    </m:f>
                  </m:oMath>
                </a14:m>
                <a:r>
                  <a:rPr lang="en-CA" dirty="0"/>
                  <a:t> positives</a:t>
                </a:r>
              </a:p>
              <a:p>
                <a:r>
                  <a:rPr lang="en-CA" dirty="0"/>
                  <a:t>Alpha both</a:t>
                </a:r>
              </a:p>
              <a:p>
                <a:pPr lvl="1"/>
                <a:r>
                  <a:rPr lang="en-CA" dirty="0"/>
                  <a:t>prunes very rare/negative co-occurrences</a:t>
                </a:r>
              </a:p>
              <a:p>
                <a:pPr lvl="1"/>
                <a:r>
                  <a:rPr lang="en-CA" dirty="0"/>
                  <a:t>determines the imbalance of the task</a:t>
                </a:r>
              </a:p>
              <a:p>
                <a:r>
                  <a:rPr lang="en-CA" dirty="0"/>
                  <a:t>Overall computational cost </a:t>
                </a:r>
              </a:p>
              <a:p>
                <a:pPr lvl="1"/>
                <a:r>
                  <a:rPr lang="en-CA" dirty="0"/>
                  <a:t>Space complexity: O(</a:t>
                </a:r>
                <a:r>
                  <a:rPr lang="en-CA" dirty="0" err="1"/>
                  <a:t>k|V</a:t>
                </a:r>
                <a:r>
                  <a:rPr lang="en-CA" dirty="0"/>
                  <a:t>|)</a:t>
                </a:r>
              </a:p>
              <a:p>
                <a:pPr lvl="1"/>
                <a:r>
                  <a:rPr lang="en-CA" dirty="0"/>
                  <a:t>Time complexity: O(</a:t>
                </a:r>
                <a:r>
                  <a:rPr lang="en-CA" dirty="0" err="1"/>
                  <a:t>idk|V</a:t>
                </a:r>
                <a:r>
                  <a:rPr lang="en-CA"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174320"/>
                <a:ext cx="8229600" cy="5301637"/>
              </a:xfrm>
              <a:blipFill>
                <a:blip r:embed="rId3"/>
                <a:stretch>
                  <a:fillRect l="-1333" t="-1956"/>
                </a:stretch>
              </a:blipFill>
            </p:spPr>
            <p:txBody>
              <a:bodyPr/>
              <a:lstStyle/>
              <a:p>
                <a:r>
                  <a:rPr lang="en-CA">
                    <a:noFill/>
                  </a:rPr>
                  <a:t> </a:t>
                </a:r>
              </a:p>
            </p:txBody>
          </p:sp>
        </mc:Fallback>
      </mc:AlternateContent>
      <p:sp>
        <p:nvSpPr>
          <p:cNvPr id="4" name="Footer Placeholder 3">
            <a:extLst>
              <a:ext uri="{FF2B5EF4-FFF2-40B4-BE49-F238E27FC236}">
                <a16:creationId xmlns:a16="http://schemas.microsoft.com/office/drawing/2014/main" id="{10C36FCC-582D-41BA-BA85-6BCF143076D4}"/>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C28C8414-5A99-44CB-8765-B8F6181E4778}"/>
              </a:ext>
            </a:extLst>
          </p:cNvPr>
          <p:cNvSpPr>
            <a:spLocks noGrp="1"/>
          </p:cNvSpPr>
          <p:nvPr>
            <p:ph type="sldNum" sz="quarter" idx="12"/>
          </p:nvPr>
        </p:nvSpPr>
        <p:spPr/>
        <p:txBody>
          <a:bodyPr/>
          <a:lstStyle/>
          <a:p>
            <a:fld id="{BA0A5398-D9E4-4DCE-A671-F85C651B4561}" type="slidenum">
              <a:rPr lang="en-CA" smtClean="0"/>
              <a:pPr/>
              <a:t>15</a:t>
            </a:fld>
            <a:endParaRPr lang="en-CA" dirty="0"/>
          </a:p>
        </p:txBody>
      </p:sp>
    </p:spTree>
    <p:extLst>
      <p:ext uri="{BB962C8B-B14F-4D97-AF65-F5344CB8AC3E}">
        <p14:creationId xmlns:p14="http://schemas.microsoft.com/office/powerpoint/2010/main" val="1393268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5222-2C09-4CEC-83BD-3E0999568581}"/>
              </a:ext>
            </a:extLst>
          </p:cNvPr>
          <p:cNvSpPr>
            <a:spLocks noGrp="1"/>
          </p:cNvSpPr>
          <p:nvPr>
            <p:ph type="title"/>
          </p:nvPr>
        </p:nvSpPr>
        <p:spPr/>
        <p:txBody>
          <a:bodyPr/>
          <a:lstStyle/>
          <a:p>
            <a:r>
              <a:rPr lang="pl-PL" dirty="0"/>
              <a:t>Take home...</a:t>
            </a:r>
            <a:endParaRPr lang="en-US" dirty="0"/>
          </a:p>
        </p:txBody>
      </p:sp>
      <p:sp>
        <p:nvSpPr>
          <p:cNvPr id="3" name="Content Placeholder 2">
            <a:extLst>
              <a:ext uri="{FF2B5EF4-FFF2-40B4-BE49-F238E27FC236}">
                <a16:creationId xmlns:a16="http://schemas.microsoft.com/office/drawing/2014/main" id="{F4796ADF-67EF-414D-A258-AF82F3772281}"/>
              </a:ext>
            </a:extLst>
          </p:cNvPr>
          <p:cNvSpPr>
            <a:spLocks noGrp="1"/>
          </p:cNvSpPr>
          <p:nvPr>
            <p:ph idx="1"/>
          </p:nvPr>
        </p:nvSpPr>
        <p:spPr>
          <a:xfrm>
            <a:off x="2263121" y="1954583"/>
            <a:ext cx="8239552" cy="5193364"/>
          </a:xfrm>
        </p:spPr>
        <p:txBody>
          <a:bodyPr>
            <a:normAutofit/>
          </a:bodyPr>
          <a:lstStyle/>
          <a:p>
            <a:r>
              <a:rPr lang="en-US" dirty="0"/>
              <a:t>We exploited the use of negative examples by proposing a count-based spectral algorithm</a:t>
            </a:r>
          </a:p>
          <a:p>
            <a:r>
              <a:rPr lang="en-CA" dirty="0"/>
              <a:t>Better approximation of the skip-gram objective function than SVD factorization or shifted PPMI</a:t>
            </a:r>
            <a:endParaRPr lang="en-US" dirty="0"/>
          </a:p>
          <a:p>
            <a:r>
              <a:rPr lang="en-US" dirty="0"/>
              <a:t>Achieved very good results on word similarity, but not yet on analogy</a:t>
            </a:r>
          </a:p>
          <a:p>
            <a:r>
              <a:rPr lang="en-US" dirty="0"/>
              <a:t>Future work</a:t>
            </a:r>
          </a:p>
          <a:p>
            <a:pPr lvl="1"/>
            <a:r>
              <a:rPr lang="en-US" dirty="0"/>
              <a:t>Multi sense embedding</a:t>
            </a:r>
          </a:p>
          <a:p>
            <a:pPr lvl="1"/>
            <a:r>
              <a:rPr lang="en-US" dirty="0"/>
              <a:t>Sentence and document embedding</a:t>
            </a:r>
          </a:p>
          <a:p>
            <a:endParaRPr lang="en-US" dirty="0"/>
          </a:p>
        </p:txBody>
      </p:sp>
      <p:sp>
        <p:nvSpPr>
          <p:cNvPr id="4" name="Footer Placeholder 3">
            <a:extLst>
              <a:ext uri="{FF2B5EF4-FFF2-40B4-BE49-F238E27FC236}">
                <a16:creationId xmlns:a16="http://schemas.microsoft.com/office/drawing/2014/main" id="{6C6E84CF-9CD5-455F-BD97-4EDF3B326242}"/>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FB1CF083-D6AB-4BE5-81FC-8BDE41688D77}"/>
              </a:ext>
            </a:extLst>
          </p:cNvPr>
          <p:cNvSpPr>
            <a:spLocks noGrp="1"/>
          </p:cNvSpPr>
          <p:nvPr>
            <p:ph type="sldNum" sz="quarter" idx="12"/>
          </p:nvPr>
        </p:nvSpPr>
        <p:spPr/>
        <p:txBody>
          <a:bodyPr/>
          <a:lstStyle/>
          <a:p>
            <a:fld id="{BA0A5398-D9E4-4DCE-A671-F85C651B4561}" type="slidenum">
              <a:rPr lang="en-CA" smtClean="0"/>
              <a:pPr/>
              <a:t>16</a:t>
            </a:fld>
            <a:endParaRPr lang="en-CA" dirty="0"/>
          </a:p>
        </p:txBody>
      </p:sp>
    </p:spTree>
    <p:extLst>
      <p:ext uri="{BB962C8B-B14F-4D97-AF65-F5344CB8AC3E}">
        <p14:creationId xmlns:p14="http://schemas.microsoft.com/office/powerpoint/2010/main" val="688178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790814" y="1892373"/>
            <a:ext cx="5515813" cy="1325563"/>
          </a:xfrm>
        </p:spPr>
        <p:txBody>
          <a:bodyPr vert="horz" lIns="91440" tIns="45720" rIns="91440" bIns="45720" rtlCol="0" anchor="ctr">
            <a:normAutofit/>
          </a:bodyPr>
          <a:lstStyle/>
          <a:p>
            <a:r>
              <a:rPr lang="en-US" altLang="zh-CN" dirty="0"/>
              <a:t>Trajectory Data Mining</a:t>
            </a:r>
            <a:endParaRPr lang="en-US" dirty="0"/>
          </a:p>
        </p:txBody>
      </p:sp>
      <p:pic>
        <p:nvPicPr>
          <p:cNvPr id="7" name="Picture 6"/>
          <p:cNvPicPr>
            <a:picLocks noChangeAspect="1"/>
          </p:cNvPicPr>
          <p:nvPr/>
        </p:nvPicPr>
        <p:blipFill>
          <a:blip r:embed="rId3"/>
          <a:stretch>
            <a:fillRect/>
          </a:stretch>
        </p:blipFill>
        <p:spPr>
          <a:xfrm>
            <a:off x="4485550" y="3640064"/>
            <a:ext cx="3505922" cy="2780560"/>
          </a:xfrm>
          <a:prstGeom prst="rect">
            <a:avLst/>
          </a:prstGeom>
        </p:spPr>
      </p:pic>
      <p:sp>
        <p:nvSpPr>
          <p:cNvPr id="8" name="TextBox 7"/>
          <p:cNvSpPr txBox="1"/>
          <p:nvPr/>
        </p:nvSpPr>
        <p:spPr>
          <a:xfrm>
            <a:off x="4485550" y="6420624"/>
            <a:ext cx="2481943" cy="369332"/>
          </a:xfrm>
          <a:prstGeom prst="rect">
            <a:avLst/>
          </a:prstGeom>
          <a:noFill/>
        </p:spPr>
        <p:txBody>
          <a:bodyPr wrap="square" rtlCol="0">
            <a:spAutoFit/>
          </a:bodyPr>
          <a:lstStyle/>
          <a:p>
            <a:r>
              <a:rPr lang="en-US" altLang="zh-CN" dirty="0"/>
              <a:t>Prediction</a:t>
            </a:r>
            <a:endParaRPr lang="en-US" dirty="0"/>
          </a:p>
        </p:txBody>
      </p:sp>
      <p:pic>
        <p:nvPicPr>
          <p:cNvPr id="17" name="Picture 16"/>
          <p:cNvPicPr>
            <a:picLocks noChangeAspect="1"/>
          </p:cNvPicPr>
          <p:nvPr/>
        </p:nvPicPr>
        <p:blipFill>
          <a:blip r:embed="rId4"/>
          <a:stretch>
            <a:fillRect/>
          </a:stretch>
        </p:blipFill>
        <p:spPr>
          <a:xfrm>
            <a:off x="8377763" y="3640064"/>
            <a:ext cx="3622141" cy="2545712"/>
          </a:xfrm>
          <a:prstGeom prst="rect">
            <a:avLst/>
          </a:prstGeom>
        </p:spPr>
      </p:pic>
      <p:sp>
        <p:nvSpPr>
          <p:cNvPr id="18" name="TextBox 17"/>
          <p:cNvSpPr txBox="1"/>
          <p:nvPr/>
        </p:nvSpPr>
        <p:spPr>
          <a:xfrm>
            <a:off x="8421250" y="6488668"/>
            <a:ext cx="2660950" cy="369332"/>
          </a:xfrm>
          <a:prstGeom prst="rect">
            <a:avLst/>
          </a:prstGeom>
          <a:noFill/>
        </p:spPr>
        <p:txBody>
          <a:bodyPr wrap="square" rtlCol="0">
            <a:spAutoFit/>
          </a:bodyPr>
          <a:lstStyle/>
          <a:p>
            <a:r>
              <a:rPr lang="en-US" altLang="zh-CN" dirty="0"/>
              <a:t>Classification</a:t>
            </a:r>
            <a:endParaRPr lang="en-US" dirty="0"/>
          </a:p>
        </p:txBody>
      </p:sp>
      <p:pic>
        <p:nvPicPr>
          <p:cNvPr id="9" name="Content Placeholder 3">
            <a:extLst>
              <a:ext uri="{FF2B5EF4-FFF2-40B4-BE49-F238E27FC236}">
                <a16:creationId xmlns:a16="http://schemas.microsoft.com/office/drawing/2014/main" id="{F7A002AC-E171-4EA8-91EE-EF359D7FC0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441" y="93864"/>
            <a:ext cx="4031082" cy="2864190"/>
          </a:xfrm>
          <a:prstGeom prst="rect">
            <a:avLst/>
          </a:prstGeom>
        </p:spPr>
      </p:pic>
      <p:sp>
        <p:nvSpPr>
          <p:cNvPr id="10" name="TextBox 9">
            <a:extLst>
              <a:ext uri="{FF2B5EF4-FFF2-40B4-BE49-F238E27FC236}">
                <a16:creationId xmlns:a16="http://schemas.microsoft.com/office/drawing/2014/main" id="{D7D6B824-4606-4B8E-97AE-37A84F100686}"/>
              </a:ext>
            </a:extLst>
          </p:cNvPr>
          <p:cNvSpPr txBox="1"/>
          <p:nvPr/>
        </p:nvSpPr>
        <p:spPr>
          <a:xfrm>
            <a:off x="591913" y="3332574"/>
            <a:ext cx="2155911" cy="461665"/>
          </a:xfrm>
          <a:prstGeom prst="rect">
            <a:avLst/>
          </a:prstGeom>
          <a:noFill/>
        </p:spPr>
        <p:txBody>
          <a:bodyPr wrap="none" rtlCol="0">
            <a:spAutoFit/>
          </a:bodyPr>
          <a:lstStyle/>
          <a:p>
            <a:r>
              <a:rPr lang="en-CA" sz="2400" i="1" dirty="0"/>
              <a:t>digital crumbs…</a:t>
            </a:r>
          </a:p>
        </p:txBody>
      </p:sp>
      <p:sp>
        <p:nvSpPr>
          <p:cNvPr id="2" name="Footer Placeholder 1">
            <a:extLst>
              <a:ext uri="{FF2B5EF4-FFF2-40B4-BE49-F238E27FC236}">
                <a16:creationId xmlns:a16="http://schemas.microsoft.com/office/drawing/2014/main" id="{A77F9C67-A7C1-4220-B476-7C8A5973E0FB}"/>
              </a:ext>
            </a:extLst>
          </p:cNvPr>
          <p:cNvSpPr>
            <a:spLocks noGrp="1"/>
          </p:cNvSpPr>
          <p:nvPr>
            <p:ph type="ftr" sz="quarter" idx="11"/>
          </p:nvPr>
        </p:nvSpPr>
        <p:spPr>
          <a:xfrm>
            <a:off x="4710523" y="6490054"/>
            <a:ext cx="4114800" cy="365125"/>
          </a:xfrm>
        </p:spPr>
        <p:txBody>
          <a:bodyPr/>
          <a:lstStyle/>
          <a:p>
            <a:r>
              <a:rPr lang="en-CA" dirty="0" err="1"/>
              <a:t>PhD@SNS</a:t>
            </a:r>
            <a:r>
              <a:rPr lang="en-CA" dirty="0"/>
              <a:t>, Pisa, 28.02.18</a:t>
            </a:r>
          </a:p>
        </p:txBody>
      </p:sp>
      <p:sp>
        <p:nvSpPr>
          <p:cNvPr id="3" name="Slide Number Placeholder 2">
            <a:extLst>
              <a:ext uri="{FF2B5EF4-FFF2-40B4-BE49-F238E27FC236}">
                <a16:creationId xmlns:a16="http://schemas.microsoft.com/office/drawing/2014/main" id="{11F245D8-004D-46E5-9E38-E242D7035D09}"/>
              </a:ext>
            </a:extLst>
          </p:cNvPr>
          <p:cNvSpPr>
            <a:spLocks noGrp="1"/>
          </p:cNvSpPr>
          <p:nvPr>
            <p:ph type="sldNum" sz="quarter" idx="12"/>
          </p:nvPr>
        </p:nvSpPr>
        <p:spPr/>
        <p:txBody>
          <a:bodyPr/>
          <a:lstStyle/>
          <a:p>
            <a:fld id="{BA0A5398-D9E4-4DCE-A671-F85C651B4561}" type="slidenum">
              <a:rPr lang="en-CA" smtClean="0"/>
              <a:t>17</a:t>
            </a:fld>
            <a:endParaRPr lang="en-CA"/>
          </a:p>
        </p:txBody>
      </p:sp>
    </p:spTree>
    <p:extLst>
      <p:ext uri="{BB962C8B-B14F-4D97-AF65-F5344CB8AC3E}">
        <p14:creationId xmlns:p14="http://schemas.microsoft.com/office/powerpoint/2010/main" val="70765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Point-based GPS Trajectory Classification</a:t>
            </a:r>
          </a:p>
        </p:txBody>
      </p:sp>
      <p:pic>
        <p:nvPicPr>
          <p:cNvPr id="95" name="Shape 95"/>
          <p:cNvPicPr preferRelativeResize="0"/>
          <p:nvPr/>
        </p:nvPicPr>
        <p:blipFill>
          <a:blip r:embed="rId3">
            <a:alphaModFix/>
          </a:blip>
          <a:stretch>
            <a:fillRect/>
          </a:stretch>
        </p:blipFill>
        <p:spPr>
          <a:xfrm>
            <a:off x="7782434" y="1420117"/>
            <a:ext cx="2730700" cy="2698200"/>
          </a:xfrm>
          <a:prstGeom prst="rect">
            <a:avLst/>
          </a:prstGeom>
          <a:noFill/>
          <a:ln>
            <a:noFill/>
          </a:ln>
        </p:spPr>
      </p:pic>
      <p:pic>
        <p:nvPicPr>
          <p:cNvPr id="96" name="Shape 96"/>
          <p:cNvPicPr preferRelativeResize="0"/>
          <p:nvPr/>
        </p:nvPicPr>
        <p:blipFill>
          <a:blip r:embed="rId4">
            <a:alphaModFix/>
          </a:blip>
          <a:stretch>
            <a:fillRect/>
          </a:stretch>
        </p:blipFill>
        <p:spPr>
          <a:xfrm>
            <a:off x="1377900" y="952433"/>
            <a:ext cx="2050123" cy="1589667"/>
          </a:xfrm>
          <a:prstGeom prst="rect">
            <a:avLst/>
          </a:prstGeom>
          <a:noFill/>
          <a:ln>
            <a:noFill/>
          </a:ln>
        </p:spPr>
      </p:pic>
      <p:pic>
        <p:nvPicPr>
          <p:cNvPr id="97" name="Shape 97"/>
          <p:cNvPicPr preferRelativeResize="0"/>
          <p:nvPr/>
        </p:nvPicPr>
        <p:blipFill>
          <a:blip r:embed="rId5">
            <a:alphaModFix/>
          </a:blip>
          <a:stretch>
            <a:fillRect/>
          </a:stretch>
        </p:blipFill>
        <p:spPr>
          <a:xfrm>
            <a:off x="2311009" y="1425034"/>
            <a:ext cx="2730700" cy="2688364"/>
          </a:xfrm>
          <a:prstGeom prst="rect">
            <a:avLst/>
          </a:prstGeom>
          <a:noFill/>
          <a:ln>
            <a:noFill/>
          </a:ln>
        </p:spPr>
      </p:pic>
      <p:sp>
        <p:nvSpPr>
          <p:cNvPr id="98" name="Shape 98"/>
          <p:cNvSpPr/>
          <p:nvPr/>
        </p:nvSpPr>
        <p:spPr>
          <a:xfrm>
            <a:off x="5892267" y="2444900"/>
            <a:ext cx="721200" cy="415600"/>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cxnSp>
        <p:nvCxnSpPr>
          <p:cNvPr id="99" name="Shape 99"/>
          <p:cNvCxnSpPr>
            <a:cxnSpLocks/>
          </p:cNvCxnSpPr>
          <p:nvPr/>
        </p:nvCxnSpPr>
        <p:spPr>
          <a:xfrm>
            <a:off x="7871534" y="4786434"/>
            <a:ext cx="3414400" cy="0"/>
          </a:xfrm>
          <a:prstGeom prst="straightConnector1">
            <a:avLst/>
          </a:prstGeom>
          <a:noFill/>
          <a:ln w="9525" cap="flat" cmpd="sng">
            <a:solidFill>
              <a:schemeClr val="dk2"/>
            </a:solidFill>
            <a:prstDash val="solid"/>
            <a:round/>
            <a:headEnd type="none" w="lg" len="lg"/>
            <a:tailEnd type="triangle" w="lg" len="lg"/>
          </a:ln>
        </p:spPr>
      </p:cxnSp>
      <p:sp>
        <p:nvSpPr>
          <p:cNvPr id="100" name="Shape 100"/>
          <p:cNvSpPr/>
          <p:nvPr/>
        </p:nvSpPr>
        <p:spPr>
          <a:xfrm>
            <a:off x="80747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1" name="Shape 101"/>
          <p:cNvSpPr/>
          <p:nvPr/>
        </p:nvSpPr>
        <p:spPr>
          <a:xfrm>
            <a:off x="84811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2" name="Shape 102"/>
          <p:cNvSpPr/>
          <p:nvPr/>
        </p:nvSpPr>
        <p:spPr>
          <a:xfrm>
            <a:off x="88875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3" name="Shape 103"/>
          <p:cNvSpPr/>
          <p:nvPr/>
        </p:nvSpPr>
        <p:spPr>
          <a:xfrm>
            <a:off x="92939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4" name="Shape 104"/>
          <p:cNvSpPr/>
          <p:nvPr/>
        </p:nvSpPr>
        <p:spPr>
          <a:xfrm>
            <a:off x="97003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5" name="Shape 105"/>
          <p:cNvSpPr/>
          <p:nvPr/>
        </p:nvSpPr>
        <p:spPr>
          <a:xfrm>
            <a:off x="101067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6" name="Shape 106"/>
          <p:cNvSpPr/>
          <p:nvPr/>
        </p:nvSpPr>
        <p:spPr>
          <a:xfrm>
            <a:off x="105131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07" name="Shape 107"/>
          <p:cNvSpPr/>
          <p:nvPr/>
        </p:nvSpPr>
        <p:spPr>
          <a:xfrm>
            <a:off x="10919534" y="4713034"/>
            <a:ext cx="146800" cy="146800"/>
          </a:xfrm>
          <a:prstGeom prst="ellipse">
            <a:avLst/>
          </a:prstGeom>
          <a:solidFill>
            <a:schemeClr val="l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cxnSp>
        <p:nvCxnSpPr>
          <p:cNvPr id="108" name="Shape 108"/>
          <p:cNvCxnSpPr>
            <a:cxnSpLocks/>
          </p:cNvCxnSpPr>
          <p:nvPr/>
        </p:nvCxnSpPr>
        <p:spPr>
          <a:xfrm>
            <a:off x="7871534" y="5955401"/>
            <a:ext cx="3414400" cy="0"/>
          </a:xfrm>
          <a:prstGeom prst="straightConnector1">
            <a:avLst/>
          </a:prstGeom>
          <a:noFill/>
          <a:ln w="9525" cap="flat" cmpd="sng">
            <a:solidFill>
              <a:schemeClr val="dk2"/>
            </a:solidFill>
            <a:prstDash val="solid"/>
            <a:round/>
            <a:headEnd type="none" w="lg" len="lg"/>
            <a:tailEnd type="triangle" w="lg" len="lg"/>
          </a:ln>
        </p:spPr>
      </p:cxnSp>
      <p:sp>
        <p:nvSpPr>
          <p:cNvPr id="113" name="Shape 113"/>
          <p:cNvSpPr/>
          <p:nvPr/>
        </p:nvSpPr>
        <p:spPr>
          <a:xfrm>
            <a:off x="9700334" y="5882001"/>
            <a:ext cx="146800" cy="146800"/>
          </a:xfrm>
          <a:prstGeom prst="ellipse">
            <a:avLst/>
          </a:prstGeom>
          <a:solidFill>
            <a:schemeClr val="dk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14" name="Shape 114"/>
          <p:cNvSpPr/>
          <p:nvPr/>
        </p:nvSpPr>
        <p:spPr>
          <a:xfrm>
            <a:off x="10106734" y="5882001"/>
            <a:ext cx="146800" cy="146800"/>
          </a:xfrm>
          <a:prstGeom prst="ellipse">
            <a:avLst/>
          </a:prstGeom>
          <a:solidFill>
            <a:schemeClr val="accent3"/>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15" name="Shape 115"/>
          <p:cNvSpPr/>
          <p:nvPr/>
        </p:nvSpPr>
        <p:spPr>
          <a:xfrm>
            <a:off x="10513134" y="5882001"/>
            <a:ext cx="146800" cy="146800"/>
          </a:xfrm>
          <a:prstGeom prst="ellipse">
            <a:avLst/>
          </a:prstGeom>
          <a:solidFill>
            <a:schemeClr val="accent3"/>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16" name="Shape 116"/>
          <p:cNvSpPr/>
          <p:nvPr/>
        </p:nvSpPr>
        <p:spPr>
          <a:xfrm>
            <a:off x="10919534" y="5882001"/>
            <a:ext cx="146800" cy="146800"/>
          </a:xfrm>
          <a:prstGeom prst="ellipse">
            <a:avLst/>
          </a:prstGeom>
          <a:solidFill>
            <a:schemeClr val="accen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17" name="Shape 117"/>
          <p:cNvSpPr txBox="1"/>
          <p:nvPr/>
        </p:nvSpPr>
        <p:spPr>
          <a:xfrm>
            <a:off x="7749983" y="5043751"/>
            <a:ext cx="3087901" cy="821600"/>
          </a:xfrm>
          <a:prstGeom prst="rect">
            <a:avLst/>
          </a:prstGeom>
          <a:noFill/>
          <a:ln>
            <a:noFill/>
          </a:ln>
        </p:spPr>
        <p:txBody>
          <a:bodyPr wrap="square" lIns="121900" tIns="121900" rIns="121900" bIns="121900" anchor="t" anchorCtr="0">
            <a:noAutofit/>
          </a:bodyPr>
          <a:lstStyle/>
          <a:p>
            <a:r>
              <a:rPr lang="en" sz="2400">
                <a:solidFill>
                  <a:schemeClr val="dk2"/>
                </a:solidFill>
              </a:rPr>
              <a:t>Structured prediction</a:t>
            </a:r>
          </a:p>
        </p:txBody>
      </p:sp>
      <p:sp>
        <p:nvSpPr>
          <p:cNvPr id="4" name="Footer Placeholder 3">
            <a:extLst>
              <a:ext uri="{FF2B5EF4-FFF2-40B4-BE49-F238E27FC236}">
                <a16:creationId xmlns:a16="http://schemas.microsoft.com/office/drawing/2014/main" id="{5D83F9FB-DCEB-4599-AFA6-F3828DFF60E5}"/>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6044FAAF-26DE-455E-8990-B40C345CF676}"/>
              </a:ext>
            </a:extLst>
          </p:cNvPr>
          <p:cNvSpPr>
            <a:spLocks noGrp="1"/>
          </p:cNvSpPr>
          <p:nvPr>
            <p:ph type="sldNum" sz="quarter" idx="12"/>
          </p:nvPr>
        </p:nvSpPr>
        <p:spPr/>
        <p:txBody>
          <a:bodyPr/>
          <a:lstStyle/>
          <a:p>
            <a:fld id="{BA0A5398-D9E4-4DCE-A671-F85C651B4561}" type="slidenum">
              <a:rPr lang="en-CA" smtClean="0"/>
              <a:t>18</a:t>
            </a:fld>
            <a:endParaRPr lang="en-CA"/>
          </a:p>
        </p:txBody>
      </p:sp>
    </p:spTree>
    <p:extLst>
      <p:ext uri="{BB962C8B-B14F-4D97-AF65-F5344CB8AC3E}">
        <p14:creationId xmlns:p14="http://schemas.microsoft.com/office/powerpoint/2010/main" val="83703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1000"/>
                                        <p:tgtEl>
                                          <p:spTgt spid="100"/>
                                        </p:tgtEl>
                                      </p:cBhvr>
                                    </p:animEffect>
                                  </p:childTnLst>
                                </p:cTn>
                              </p:par>
                              <p:par>
                                <p:cTn id="11" presetID="10" presetClass="entr" presetSubtype="0" fill="hold"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fade">
                                      <p:cBhvr>
                                        <p:cTn id="13" dur="1000"/>
                                        <p:tgtEl>
                                          <p:spTgt spid="101"/>
                                        </p:tgtEl>
                                      </p:cBhvr>
                                    </p:animEffect>
                                  </p:childTnLst>
                                </p:cTn>
                              </p:par>
                              <p:par>
                                <p:cTn id="14" presetID="10" presetClass="entr" presetSubtype="0" fill="hold"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1000"/>
                                        <p:tgtEl>
                                          <p:spTgt spid="102"/>
                                        </p:tgtEl>
                                      </p:cBhvr>
                                    </p:animEffect>
                                  </p:childTnLst>
                                </p:cTn>
                              </p:par>
                              <p:par>
                                <p:cTn id="17" presetID="10" presetClass="entr" presetSubtype="0" fill="hold" nodeType="with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1000"/>
                                        <p:tgtEl>
                                          <p:spTgt spid="103"/>
                                        </p:tgtEl>
                                      </p:cBhvr>
                                    </p:animEffect>
                                  </p:childTnLst>
                                </p:cTn>
                              </p:par>
                              <p:par>
                                <p:cTn id="20" presetID="10" presetClass="entr" presetSubtype="0" fill="hold" nodeType="withEffect">
                                  <p:stCondLst>
                                    <p:cond delay="0"/>
                                  </p:stCondLst>
                                  <p:childTnLst>
                                    <p:set>
                                      <p:cBhvr>
                                        <p:cTn id="21" dur="1" fill="hold">
                                          <p:stCondLst>
                                            <p:cond delay="0"/>
                                          </p:stCondLst>
                                        </p:cTn>
                                        <p:tgtEl>
                                          <p:spTgt spid="104"/>
                                        </p:tgtEl>
                                        <p:attrNameLst>
                                          <p:attrName>style.visibility</p:attrName>
                                        </p:attrNameLst>
                                      </p:cBhvr>
                                      <p:to>
                                        <p:strVal val="visible"/>
                                      </p:to>
                                    </p:set>
                                    <p:animEffect transition="in" filter="fade">
                                      <p:cBhvr>
                                        <p:cTn id="22" dur="1000"/>
                                        <p:tgtEl>
                                          <p:spTgt spid="104"/>
                                        </p:tgtEl>
                                      </p:cBhvr>
                                    </p:animEffect>
                                  </p:childTnLst>
                                </p:cTn>
                              </p:par>
                              <p:par>
                                <p:cTn id="23" presetID="10" presetClass="entr" presetSubtype="0" fill="hold" nodeType="withEffect">
                                  <p:stCondLst>
                                    <p:cond delay="0"/>
                                  </p:stCondLst>
                                  <p:childTnLst>
                                    <p:set>
                                      <p:cBhvr>
                                        <p:cTn id="24" dur="1" fill="hold">
                                          <p:stCondLst>
                                            <p:cond delay="0"/>
                                          </p:stCondLst>
                                        </p:cTn>
                                        <p:tgtEl>
                                          <p:spTgt spid="105"/>
                                        </p:tgtEl>
                                        <p:attrNameLst>
                                          <p:attrName>style.visibility</p:attrName>
                                        </p:attrNameLst>
                                      </p:cBhvr>
                                      <p:to>
                                        <p:strVal val="visible"/>
                                      </p:to>
                                    </p:set>
                                    <p:animEffect transition="in" filter="fade">
                                      <p:cBhvr>
                                        <p:cTn id="25" dur="1000"/>
                                        <p:tgtEl>
                                          <p:spTgt spid="105"/>
                                        </p:tgtEl>
                                      </p:cBhvr>
                                    </p:animEffect>
                                  </p:childTnLst>
                                </p:cTn>
                              </p:par>
                              <p:par>
                                <p:cTn id="26" presetID="10" presetClass="entr" presetSubtype="0"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childTnLst>
                                </p:cTn>
                              </p:par>
                              <p:par>
                                <p:cTn id="29" presetID="10" presetClass="entr" presetSubtype="0"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fade">
                                      <p:cBhvr>
                                        <p:cTn id="31" dur="1000"/>
                                        <p:tgtEl>
                                          <p:spTgt spid="107"/>
                                        </p:tgtEl>
                                      </p:cBhvr>
                                    </p:animEffect>
                                  </p:childTnLst>
                                </p:cTn>
                              </p:par>
                              <p:par>
                                <p:cTn id="32" presetID="10" presetClass="entr" presetSubtype="0" fill="hold" nodeType="with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1000"/>
                                        <p:tgtEl>
                                          <p:spTgt spid="108"/>
                                        </p:tgtEl>
                                      </p:cBhvr>
                                    </p:animEffect>
                                  </p:childTnLst>
                                </p:cTn>
                              </p:par>
                              <p:par>
                                <p:cTn id="35" presetID="10" presetClass="entr" presetSubtype="0"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animEffect transition="in" filter="fade">
                                      <p:cBhvr>
                                        <p:cTn id="37" dur="1000"/>
                                        <p:tgtEl>
                                          <p:spTgt spid="113"/>
                                        </p:tgtEl>
                                      </p:cBhvr>
                                    </p:animEffect>
                                  </p:childTnLst>
                                </p:cTn>
                              </p:par>
                              <p:par>
                                <p:cTn id="38" presetID="10" presetClass="entr" presetSubtype="0" fill="hold" nodeType="with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fade">
                                      <p:cBhvr>
                                        <p:cTn id="40" dur="1000"/>
                                        <p:tgtEl>
                                          <p:spTgt spid="114"/>
                                        </p:tgtEl>
                                      </p:cBhvr>
                                    </p:animEffect>
                                  </p:childTnLst>
                                </p:cTn>
                              </p:par>
                              <p:par>
                                <p:cTn id="41" presetID="10" presetClass="entr" presetSubtype="0" fill="hold" nodeType="with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1000"/>
                                        <p:tgtEl>
                                          <p:spTgt spid="115"/>
                                        </p:tgtEl>
                                      </p:cBhvr>
                                    </p:animEffect>
                                  </p:childTnLst>
                                </p:cTn>
                              </p:par>
                              <p:par>
                                <p:cTn id="44" presetID="10" presetClass="entr" presetSubtype="0" fill="hold" nodeType="withEffect">
                                  <p:stCondLst>
                                    <p:cond delay="0"/>
                                  </p:stCondLst>
                                  <p:childTnLst>
                                    <p:set>
                                      <p:cBhvr>
                                        <p:cTn id="45" dur="1" fill="hold">
                                          <p:stCondLst>
                                            <p:cond delay="0"/>
                                          </p:stCondLst>
                                        </p:cTn>
                                        <p:tgtEl>
                                          <p:spTgt spid="116"/>
                                        </p:tgtEl>
                                        <p:attrNameLst>
                                          <p:attrName>style.visibility</p:attrName>
                                        </p:attrNameLst>
                                      </p:cBhvr>
                                      <p:to>
                                        <p:strVal val="visible"/>
                                      </p:to>
                                    </p:set>
                                    <p:animEffect transition="in" filter="fade">
                                      <p:cBhvr>
                                        <p:cTn id="46" dur="1000"/>
                                        <p:tgtEl>
                                          <p:spTgt spid="116"/>
                                        </p:tgtEl>
                                      </p:cBhvr>
                                    </p:animEffect>
                                  </p:childTnLst>
                                </p:cTn>
                              </p:par>
                              <p:par>
                                <p:cTn id="47" presetID="10" presetClass="entr" presetSubtype="0" fill="hold" nodeType="withEffect">
                                  <p:stCondLst>
                                    <p:cond delay="0"/>
                                  </p:stCondLst>
                                  <p:childTnLst>
                                    <p:set>
                                      <p:cBhvr>
                                        <p:cTn id="48" dur="1" fill="hold">
                                          <p:stCondLst>
                                            <p:cond delay="0"/>
                                          </p:stCondLst>
                                        </p:cTn>
                                        <p:tgtEl>
                                          <p:spTgt spid="117"/>
                                        </p:tgtEl>
                                        <p:attrNameLst>
                                          <p:attrName>style.visibility</p:attrName>
                                        </p:attrNameLst>
                                      </p:cBhvr>
                                      <p:to>
                                        <p:strVal val="visible"/>
                                      </p:to>
                                    </p:set>
                                    <p:animEffect transition="in" filter="fade">
                                      <p:cBhvr>
                                        <p:cTn id="49"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Background: Recurrent Neural Networks</a:t>
            </a:r>
          </a:p>
        </p:txBody>
      </p:sp>
      <p:pic>
        <p:nvPicPr>
          <p:cNvPr id="124" name="Shape 124"/>
          <p:cNvPicPr preferRelativeResize="0"/>
          <p:nvPr/>
        </p:nvPicPr>
        <p:blipFill>
          <a:blip r:embed="rId3">
            <a:alphaModFix/>
          </a:blip>
          <a:stretch>
            <a:fillRect/>
          </a:stretch>
        </p:blipFill>
        <p:spPr>
          <a:xfrm>
            <a:off x="4591176" y="1240542"/>
            <a:ext cx="6848433" cy="2727967"/>
          </a:xfrm>
          <a:prstGeom prst="rect">
            <a:avLst/>
          </a:prstGeom>
          <a:noFill/>
          <a:ln w="9525" cap="flat" cmpd="sng">
            <a:solidFill>
              <a:srgbClr val="4A86E8"/>
            </a:solidFill>
            <a:prstDash val="solid"/>
            <a:round/>
            <a:headEnd type="none" w="med" len="med"/>
            <a:tailEnd type="none" w="med" len="med"/>
          </a:ln>
        </p:spPr>
      </p:pic>
      <p:pic>
        <p:nvPicPr>
          <p:cNvPr id="125" name="Shape 125"/>
          <p:cNvPicPr preferRelativeResize="0"/>
          <p:nvPr/>
        </p:nvPicPr>
        <p:blipFill>
          <a:blip r:embed="rId4">
            <a:alphaModFix/>
          </a:blip>
          <a:stretch>
            <a:fillRect/>
          </a:stretch>
        </p:blipFill>
        <p:spPr>
          <a:xfrm>
            <a:off x="376692" y="1479075"/>
            <a:ext cx="1906600" cy="2250933"/>
          </a:xfrm>
          <a:prstGeom prst="rect">
            <a:avLst/>
          </a:prstGeom>
          <a:noFill/>
          <a:ln>
            <a:noFill/>
          </a:ln>
        </p:spPr>
      </p:pic>
      <p:sp>
        <p:nvSpPr>
          <p:cNvPr id="126" name="Shape 126"/>
          <p:cNvSpPr/>
          <p:nvPr/>
        </p:nvSpPr>
        <p:spPr>
          <a:xfrm>
            <a:off x="2804826" y="2415541"/>
            <a:ext cx="1095200" cy="378000"/>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27" name="Shape 127"/>
          <p:cNvSpPr txBox="1"/>
          <p:nvPr/>
        </p:nvSpPr>
        <p:spPr>
          <a:xfrm>
            <a:off x="2804826" y="1829992"/>
            <a:ext cx="1264800" cy="876400"/>
          </a:xfrm>
          <a:prstGeom prst="rect">
            <a:avLst/>
          </a:prstGeom>
          <a:noFill/>
          <a:ln>
            <a:noFill/>
          </a:ln>
        </p:spPr>
        <p:txBody>
          <a:bodyPr wrap="square" lIns="121900" tIns="121900" rIns="121900" bIns="121900" anchor="t" anchorCtr="0">
            <a:noAutofit/>
          </a:bodyPr>
          <a:lstStyle/>
          <a:p>
            <a:r>
              <a:rPr lang="en" sz="2400">
                <a:solidFill>
                  <a:schemeClr val="lt2"/>
                </a:solidFill>
              </a:rPr>
              <a:t>unfold</a:t>
            </a:r>
          </a:p>
        </p:txBody>
      </p:sp>
      <p:sp>
        <p:nvSpPr>
          <p:cNvPr id="128" name="Shape 128"/>
          <p:cNvSpPr txBox="1"/>
          <p:nvPr/>
        </p:nvSpPr>
        <p:spPr>
          <a:xfrm>
            <a:off x="2529667" y="6428533"/>
            <a:ext cx="8397600" cy="876400"/>
          </a:xfrm>
          <a:prstGeom prst="rect">
            <a:avLst/>
          </a:prstGeom>
          <a:noFill/>
          <a:ln>
            <a:noFill/>
          </a:ln>
        </p:spPr>
        <p:txBody>
          <a:bodyPr wrap="square" lIns="121900" tIns="121900" rIns="121900" bIns="121900" anchor="t" anchorCtr="0">
            <a:noAutofit/>
          </a:bodyPr>
          <a:lstStyle/>
          <a:p>
            <a:r>
              <a:rPr lang="en" sz="1333">
                <a:solidFill>
                  <a:schemeClr val="lt2"/>
                </a:solidFill>
              </a:rPr>
              <a:t>Picture credit: http://colah.github.io/posts/2015-08-Understanding-LSTMs/</a:t>
            </a:r>
          </a:p>
        </p:txBody>
      </p:sp>
      <p:sp>
        <p:nvSpPr>
          <p:cNvPr id="2" name="TextBox 1">
            <a:extLst>
              <a:ext uri="{FF2B5EF4-FFF2-40B4-BE49-F238E27FC236}">
                <a16:creationId xmlns:a16="http://schemas.microsoft.com/office/drawing/2014/main" id="{3128C205-F4DF-4C2D-80AA-64B1693FC7E4}"/>
              </a:ext>
            </a:extLst>
          </p:cNvPr>
          <p:cNvSpPr txBox="1"/>
          <p:nvPr/>
        </p:nvSpPr>
        <p:spPr>
          <a:xfrm>
            <a:off x="894498" y="4566251"/>
            <a:ext cx="6011056" cy="1569660"/>
          </a:xfrm>
          <a:prstGeom prst="rect">
            <a:avLst/>
          </a:prstGeom>
          <a:noFill/>
        </p:spPr>
        <p:txBody>
          <a:bodyPr wrap="square" rtlCol="0" anchor="b">
            <a:spAutoFit/>
          </a:bodyPr>
          <a:lstStyle/>
          <a:p>
            <a:pPr marL="285750" indent="-285750">
              <a:buFont typeface="Arial" panose="020B0604020202020204" pitchFamily="34" charset="0"/>
              <a:buChar char="•"/>
            </a:pPr>
            <a:r>
              <a:rPr lang="en-CA" sz="2400" dirty="0"/>
              <a:t>For sequential data</a:t>
            </a:r>
          </a:p>
          <a:p>
            <a:pPr marL="285750" indent="-285750">
              <a:buFont typeface="Arial" panose="020B0604020202020204" pitchFamily="34" charset="0"/>
              <a:buChar char="•"/>
            </a:pPr>
            <a:r>
              <a:rPr lang="en-CA" sz="2400" dirty="0"/>
              <a:t>Recurrent connections retain state info. </a:t>
            </a:r>
          </a:p>
          <a:p>
            <a:pPr marL="285750" indent="-285750">
              <a:buFont typeface="Arial" panose="020B0604020202020204" pitchFamily="34" charset="0"/>
              <a:buChar char="•"/>
            </a:pPr>
            <a:r>
              <a:rPr lang="en-CA" sz="2400" dirty="0"/>
              <a:t>Vanishing</a:t>
            </a:r>
            <a:r>
              <a:rPr lang="en-CA" sz="2400"/>
              <a:t>/exploding </a:t>
            </a:r>
            <a:r>
              <a:rPr lang="en-CA" sz="2400" dirty="0"/>
              <a:t>gradient</a:t>
            </a:r>
          </a:p>
          <a:p>
            <a:pPr marL="285750" indent="-285750">
              <a:buFont typeface="Arial" panose="020B0604020202020204" pitchFamily="34" charset="0"/>
              <a:buChar char="•"/>
            </a:pPr>
            <a:r>
              <a:rPr lang="en-CA" sz="2400" dirty="0"/>
              <a:t>Long short-term memory </a:t>
            </a:r>
          </a:p>
        </p:txBody>
      </p:sp>
      <p:sp>
        <p:nvSpPr>
          <p:cNvPr id="3" name="TextBox 2">
            <a:extLst>
              <a:ext uri="{FF2B5EF4-FFF2-40B4-BE49-F238E27FC236}">
                <a16:creationId xmlns:a16="http://schemas.microsoft.com/office/drawing/2014/main" id="{42D09873-6B03-4476-9AFC-DC31C9750C43}"/>
              </a:ext>
            </a:extLst>
          </p:cNvPr>
          <p:cNvSpPr txBox="1"/>
          <p:nvPr/>
        </p:nvSpPr>
        <p:spPr>
          <a:xfrm flipH="1">
            <a:off x="7670800" y="5728224"/>
            <a:ext cx="3886615" cy="461665"/>
          </a:xfrm>
          <a:prstGeom prst="rect">
            <a:avLst/>
          </a:prstGeom>
          <a:noFill/>
        </p:spPr>
        <p:txBody>
          <a:bodyPr wrap="square" rtlCol="0" anchor="b">
            <a:spAutoFit/>
          </a:bodyPr>
          <a:lstStyle/>
          <a:p>
            <a:r>
              <a:rPr lang="en-CA" sz="2400" dirty="0"/>
              <a:t>Gated Recurrent Units (GRUs)</a:t>
            </a:r>
          </a:p>
        </p:txBody>
      </p:sp>
      <p:cxnSp>
        <p:nvCxnSpPr>
          <p:cNvPr id="5" name="Straight Arrow Connector 4">
            <a:extLst>
              <a:ext uri="{FF2B5EF4-FFF2-40B4-BE49-F238E27FC236}">
                <a16:creationId xmlns:a16="http://schemas.microsoft.com/office/drawing/2014/main" id="{A7E0EC39-4A3C-4C2F-AC36-F3DA39B49B21}"/>
              </a:ext>
            </a:extLst>
          </p:cNvPr>
          <p:cNvCxnSpPr/>
          <p:nvPr/>
        </p:nvCxnSpPr>
        <p:spPr>
          <a:xfrm flipH="1">
            <a:off x="4591176" y="5966085"/>
            <a:ext cx="28289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8D371276-7A3F-4097-96E0-9C26F21B7D45}"/>
              </a:ext>
            </a:extLst>
          </p:cNvPr>
          <p:cNvSpPr>
            <a:spLocks noGrp="1"/>
          </p:cNvSpPr>
          <p:nvPr>
            <p:ph type="ftr" sz="quarter" idx="11"/>
          </p:nvPr>
        </p:nvSpPr>
        <p:spPr/>
        <p:txBody>
          <a:bodyPr/>
          <a:lstStyle/>
          <a:p>
            <a:r>
              <a:rPr lang="en-CA"/>
              <a:t>PhD@SNS, Pisa, 28.02.18</a:t>
            </a:r>
          </a:p>
        </p:txBody>
      </p:sp>
      <p:sp>
        <p:nvSpPr>
          <p:cNvPr id="7" name="Slide Number Placeholder 6">
            <a:extLst>
              <a:ext uri="{FF2B5EF4-FFF2-40B4-BE49-F238E27FC236}">
                <a16:creationId xmlns:a16="http://schemas.microsoft.com/office/drawing/2014/main" id="{6BC78672-3C49-409E-846E-C9D54DA91FE0}"/>
              </a:ext>
            </a:extLst>
          </p:cNvPr>
          <p:cNvSpPr>
            <a:spLocks noGrp="1"/>
          </p:cNvSpPr>
          <p:nvPr>
            <p:ph type="sldNum" sz="quarter" idx="12"/>
          </p:nvPr>
        </p:nvSpPr>
        <p:spPr/>
        <p:txBody>
          <a:bodyPr/>
          <a:lstStyle/>
          <a:p>
            <a:fld id="{BA0A5398-D9E4-4DCE-A671-F85C651B4561}" type="slidenum">
              <a:rPr lang="en-CA" smtClean="0"/>
              <a:t>19</a:t>
            </a:fld>
            <a:endParaRPr lang="en-CA"/>
          </a:p>
        </p:txBody>
      </p:sp>
    </p:spTree>
    <p:extLst>
      <p:ext uri="{BB962C8B-B14F-4D97-AF65-F5344CB8AC3E}">
        <p14:creationId xmlns:p14="http://schemas.microsoft.com/office/powerpoint/2010/main" val="311688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7524-2700-4476-B21C-ED5A4AA4F0D5}"/>
              </a:ext>
            </a:extLst>
          </p:cNvPr>
          <p:cNvSpPr>
            <a:spLocks noGrp="1"/>
          </p:cNvSpPr>
          <p:nvPr>
            <p:ph type="title"/>
          </p:nvPr>
        </p:nvSpPr>
        <p:spPr>
          <a:xfrm>
            <a:off x="1104901" y="384015"/>
            <a:ext cx="10515600" cy="1325563"/>
          </a:xfrm>
        </p:spPr>
        <p:txBody>
          <a:bodyPr/>
          <a:lstStyle/>
          <a:p>
            <a:r>
              <a:rPr lang="en-CA" dirty="0"/>
              <a:t>Roadmap </a:t>
            </a:r>
          </a:p>
        </p:txBody>
      </p:sp>
      <p:sp>
        <p:nvSpPr>
          <p:cNvPr id="3" name="Content Placeholder 2">
            <a:extLst>
              <a:ext uri="{FF2B5EF4-FFF2-40B4-BE49-F238E27FC236}">
                <a16:creationId xmlns:a16="http://schemas.microsoft.com/office/drawing/2014/main" id="{F60F215E-B859-4517-AA5B-B58DE87ABB96}"/>
              </a:ext>
            </a:extLst>
          </p:cNvPr>
          <p:cNvSpPr>
            <a:spLocks noGrp="1"/>
          </p:cNvSpPr>
          <p:nvPr>
            <p:ph idx="1"/>
          </p:nvPr>
        </p:nvSpPr>
        <p:spPr>
          <a:xfrm>
            <a:off x="817017" y="1451294"/>
            <a:ext cx="10515600" cy="4351338"/>
          </a:xfrm>
        </p:spPr>
        <p:txBody>
          <a:bodyPr>
            <a:normAutofit fontScale="92500" lnSpcReduction="20000"/>
          </a:bodyPr>
          <a:lstStyle/>
          <a:p>
            <a:r>
              <a:rPr lang="pl-PL" dirty="0"/>
              <a:t>Deep Learning</a:t>
            </a:r>
          </a:p>
          <a:p>
            <a:r>
              <a:rPr lang="pl-PL" dirty="0"/>
              <a:t>... and text data - w</a:t>
            </a:r>
            <a:r>
              <a:rPr lang="en-CA" dirty="0" err="1"/>
              <a:t>hy</a:t>
            </a:r>
            <a:r>
              <a:rPr lang="en-CA" dirty="0"/>
              <a:t> embeddings</a:t>
            </a:r>
          </a:p>
          <a:p>
            <a:r>
              <a:rPr lang="pl-PL" dirty="0"/>
              <a:t>Brief review of </a:t>
            </a:r>
            <a:r>
              <a:rPr lang="en-CA" dirty="0"/>
              <a:t>embeddings for text</a:t>
            </a:r>
          </a:p>
          <a:p>
            <a:r>
              <a:rPr lang="pl-PL" dirty="0"/>
              <a:t>A</a:t>
            </a:r>
            <a:r>
              <a:rPr lang="en-CA" dirty="0" err="1"/>
              <a:t>lgebra</a:t>
            </a:r>
            <a:r>
              <a:rPr lang="en-CA" dirty="0"/>
              <a:t> instead of networks: negative examples</a:t>
            </a:r>
          </a:p>
          <a:p>
            <a:r>
              <a:rPr lang="en-CA" dirty="0"/>
              <a:t>Our idea: SVD</a:t>
            </a:r>
            <a:r>
              <a:rPr lang="pl-PL" dirty="0"/>
              <a:t>-NS</a:t>
            </a:r>
            <a:r>
              <a:rPr lang="en-CA" dirty="0"/>
              <a:t> and results</a:t>
            </a:r>
          </a:p>
          <a:p>
            <a:r>
              <a:rPr lang="en-CA" dirty="0"/>
              <a:t>Embeddings for trajectory data: How</a:t>
            </a:r>
          </a:p>
          <a:p>
            <a:r>
              <a:rPr lang="en-CA" dirty="0"/>
              <a:t>Results for ocean vessels</a:t>
            </a:r>
          </a:p>
          <a:p>
            <a:r>
              <a:rPr lang="en-CA" dirty="0" err="1"/>
              <a:t>GeoLife</a:t>
            </a:r>
            <a:r>
              <a:rPr lang="en-CA" dirty="0"/>
              <a:t> results</a:t>
            </a:r>
          </a:p>
          <a:p>
            <a:r>
              <a:rPr lang="en-CA" dirty="0"/>
              <a:t>Work in progress</a:t>
            </a:r>
          </a:p>
          <a:p>
            <a:r>
              <a:rPr lang="en-CA" dirty="0"/>
              <a:t>Some thoughts on Deep Learning</a:t>
            </a:r>
          </a:p>
          <a:p>
            <a:endParaRPr lang="en-CA" dirty="0"/>
          </a:p>
        </p:txBody>
      </p:sp>
      <p:sp>
        <p:nvSpPr>
          <p:cNvPr id="4" name="Rectangle: Rounded Corners 3">
            <a:extLst>
              <a:ext uri="{FF2B5EF4-FFF2-40B4-BE49-F238E27FC236}">
                <a16:creationId xmlns:a16="http://schemas.microsoft.com/office/drawing/2014/main" id="{2CAF39A9-F7A3-4EFE-BCC3-A514CBA7B2BD}"/>
              </a:ext>
            </a:extLst>
          </p:cNvPr>
          <p:cNvSpPr/>
          <p:nvPr/>
        </p:nvSpPr>
        <p:spPr>
          <a:xfrm>
            <a:off x="8077200" y="1709578"/>
            <a:ext cx="3905317" cy="132127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lumMod val="20000"/>
                  <a:lumOff val="80000"/>
                </a:schemeClr>
              </a:solidFill>
            </a:endParaRPr>
          </a:p>
        </p:txBody>
      </p:sp>
      <p:sp>
        <p:nvSpPr>
          <p:cNvPr id="5" name="TextBox 4">
            <a:extLst>
              <a:ext uri="{FF2B5EF4-FFF2-40B4-BE49-F238E27FC236}">
                <a16:creationId xmlns:a16="http://schemas.microsoft.com/office/drawing/2014/main" id="{7C85745A-6B34-4513-8616-C63AFB986C41}"/>
              </a:ext>
            </a:extLst>
          </p:cNvPr>
          <p:cNvSpPr txBox="1"/>
          <p:nvPr/>
        </p:nvSpPr>
        <p:spPr>
          <a:xfrm>
            <a:off x="8077200" y="1830527"/>
            <a:ext cx="3867151" cy="1200329"/>
          </a:xfrm>
          <a:prstGeom prst="rect">
            <a:avLst/>
          </a:prstGeom>
          <a:noFill/>
        </p:spPr>
        <p:txBody>
          <a:bodyPr wrap="square" rtlCol="0">
            <a:spAutoFit/>
          </a:bodyPr>
          <a:lstStyle/>
          <a:p>
            <a:r>
              <a:rPr lang="en-CA" dirty="0"/>
              <a:t>Behrouz  H.   Soleimani,  Stan  </a:t>
            </a:r>
            <a:r>
              <a:rPr lang="en-CA" dirty="0" err="1"/>
              <a:t>Matwin</a:t>
            </a:r>
            <a:endParaRPr lang="en-CA" dirty="0"/>
          </a:p>
          <a:p>
            <a:r>
              <a:rPr lang="en-CA" b="1" dirty="0"/>
              <a:t>Spectral  Word  Embedding  with  Negative  Sampling</a:t>
            </a:r>
            <a:r>
              <a:rPr lang="en-CA" dirty="0"/>
              <a:t>, AAAI 2018, New Orleans Feb. 2018</a:t>
            </a:r>
          </a:p>
        </p:txBody>
      </p:sp>
      <p:sp>
        <p:nvSpPr>
          <p:cNvPr id="6" name="Shape 109">
            <a:extLst>
              <a:ext uri="{FF2B5EF4-FFF2-40B4-BE49-F238E27FC236}">
                <a16:creationId xmlns:a16="http://schemas.microsoft.com/office/drawing/2014/main" id="{70D24F77-4D20-4E78-BC5D-55403D9E41BC}"/>
              </a:ext>
            </a:extLst>
          </p:cNvPr>
          <p:cNvSpPr/>
          <p:nvPr/>
        </p:nvSpPr>
        <p:spPr>
          <a:xfrm>
            <a:off x="11095217" y="3898425"/>
            <a:ext cx="146800" cy="146800"/>
          </a:xfrm>
          <a:prstGeom prst="ellipse">
            <a:avLst/>
          </a:prstGeom>
          <a:solidFill>
            <a:schemeClr val="accen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7" name="Shape 110">
            <a:extLst>
              <a:ext uri="{FF2B5EF4-FFF2-40B4-BE49-F238E27FC236}">
                <a16:creationId xmlns:a16="http://schemas.microsoft.com/office/drawing/2014/main" id="{0B697545-6BBD-419C-9DE8-119A66CF83AE}"/>
              </a:ext>
            </a:extLst>
          </p:cNvPr>
          <p:cNvSpPr/>
          <p:nvPr/>
        </p:nvSpPr>
        <p:spPr>
          <a:xfrm>
            <a:off x="11501617" y="3898425"/>
            <a:ext cx="146800" cy="146800"/>
          </a:xfrm>
          <a:prstGeom prst="ellipse">
            <a:avLst/>
          </a:prstGeom>
          <a:solidFill>
            <a:schemeClr val="accent2"/>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9" name="Rectangle: Rounded Corners 8">
            <a:extLst>
              <a:ext uri="{FF2B5EF4-FFF2-40B4-BE49-F238E27FC236}">
                <a16:creationId xmlns:a16="http://schemas.microsoft.com/office/drawing/2014/main" id="{8BA633BB-FC1A-4128-8E6E-34D6E684F535}"/>
              </a:ext>
            </a:extLst>
          </p:cNvPr>
          <p:cNvSpPr/>
          <p:nvPr/>
        </p:nvSpPr>
        <p:spPr>
          <a:xfrm>
            <a:off x="8077200" y="3603585"/>
            <a:ext cx="3905317" cy="28623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4">
                  <a:lumMod val="20000"/>
                  <a:lumOff val="80000"/>
                </a:schemeClr>
              </a:solidFill>
            </a:endParaRPr>
          </a:p>
        </p:txBody>
      </p:sp>
      <p:sp>
        <p:nvSpPr>
          <p:cNvPr id="10" name="TextBox 9">
            <a:extLst>
              <a:ext uri="{FF2B5EF4-FFF2-40B4-BE49-F238E27FC236}">
                <a16:creationId xmlns:a16="http://schemas.microsoft.com/office/drawing/2014/main" id="{3485DDF2-0092-4E4E-A52C-C44E00F8320B}"/>
              </a:ext>
            </a:extLst>
          </p:cNvPr>
          <p:cNvSpPr txBox="1"/>
          <p:nvPr/>
        </p:nvSpPr>
        <p:spPr>
          <a:xfrm>
            <a:off x="8370800" y="3429000"/>
            <a:ext cx="3400033" cy="3139321"/>
          </a:xfrm>
          <a:prstGeom prst="rect">
            <a:avLst/>
          </a:prstGeom>
          <a:noFill/>
        </p:spPr>
        <p:txBody>
          <a:bodyPr wrap="square" rtlCol="0">
            <a:spAutoFit/>
          </a:bodyPr>
          <a:lstStyle/>
          <a:p>
            <a:br>
              <a:rPr lang="en-CA" dirty="0">
                <a:hlinkClick r:id="rId3"/>
              </a:rPr>
            </a:br>
            <a:r>
              <a:rPr lang="en-CA" dirty="0"/>
              <a:t>X Jiang, E.. de Souza, A. </a:t>
            </a:r>
            <a:r>
              <a:rPr lang="en-CA" dirty="0" err="1"/>
              <a:t>Pesaranghader</a:t>
            </a:r>
            <a:r>
              <a:rPr lang="en-CA" dirty="0"/>
              <a:t>, B. Hu, D. L. Silver, S. </a:t>
            </a:r>
            <a:r>
              <a:rPr lang="en-CA" dirty="0" err="1"/>
              <a:t>Matwin</a:t>
            </a:r>
            <a:r>
              <a:rPr lang="en-CA" dirty="0"/>
              <a:t>:</a:t>
            </a:r>
            <a:br>
              <a:rPr lang="en-CA" dirty="0"/>
            </a:br>
            <a:r>
              <a:rPr lang="en-CA" b="1" dirty="0" err="1"/>
              <a:t>TrajectoryNet</a:t>
            </a:r>
            <a:r>
              <a:rPr lang="en-CA" b="1" dirty="0"/>
              <a:t>: an embedded GPS trajectory representation for point-based classification using recurrent neural networks.</a:t>
            </a:r>
            <a:r>
              <a:rPr lang="en-CA" dirty="0"/>
              <a:t> CASCON 2017, Toronto, Nov. 2017.:</a:t>
            </a:r>
          </a:p>
          <a:p>
            <a:r>
              <a:rPr lang="en-US" b="1" cap="small" dirty="0"/>
              <a:t>B</a:t>
            </a:r>
            <a:r>
              <a:rPr lang="en-CA" b="1" cap="small" dirty="0" err="1"/>
              <a:t>est</a:t>
            </a:r>
            <a:r>
              <a:rPr lang="en-CA" b="1" cap="small" dirty="0"/>
              <a:t> Paper Award</a:t>
            </a:r>
          </a:p>
        </p:txBody>
      </p:sp>
      <p:cxnSp>
        <p:nvCxnSpPr>
          <p:cNvPr id="12" name="Straight Connector 11">
            <a:extLst>
              <a:ext uri="{FF2B5EF4-FFF2-40B4-BE49-F238E27FC236}">
                <a16:creationId xmlns:a16="http://schemas.microsoft.com/office/drawing/2014/main" id="{D670CA81-3473-454B-97C2-EB2B885EF312}"/>
              </a:ext>
            </a:extLst>
          </p:cNvPr>
          <p:cNvCxnSpPr>
            <a:cxnSpLocks/>
          </p:cNvCxnSpPr>
          <p:nvPr/>
        </p:nvCxnSpPr>
        <p:spPr>
          <a:xfrm flipV="1">
            <a:off x="1104901" y="3381374"/>
            <a:ext cx="10876516" cy="476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7D1DF8-4288-4523-A825-C076FEDB579B}"/>
              </a:ext>
            </a:extLst>
          </p:cNvPr>
          <p:cNvCxnSpPr>
            <a:cxnSpLocks/>
          </p:cNvCxnSpPr>
          <p:nvPr/>
        </p:nvCxnSpPr>
        <p:spPr>
          <a:xfrm>
            <a:off x="1145860" y="5065227"/>
            <a:ext cx="6613206" cy="355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ooter Placeholder 18">
            <a:extLst>
              <a:ext uri="{FF2B5EF4-FFF2-40B4-BE49-F238E27FC236}">
                <a16:creationId xmlns:a16="http://schemas.microsoft.com/office/drawing/2014/main" id="{D5827439-5052-4514-A224-0AF47FE0CD23}"/>
              </a:ext>
            </a:extLst>
          </p:cNvPr>
          <p:cNvSpPr>
            <a:spLocks noGrp="1"/>
          </p:cNvSpPr>
          <p:nvPr>
            <p:ph type="ftr" sz="quarter" idx="11"/>
          </p:nvPr>
        </p:nvSpPr>
        <p:spPr/>
        <p:txBody>
          <a:bodyPr/>
          <a:lstStyle/>
          <a:p>
            <a:r>
              <a:rPr lang="en-CA"/>
              <a:t>PhD@SNS, Pisa, 28.02.18</a:t>
            </a:r>
          </a:p>
        </p:txBody>
      </p:sp>
      <p:sp>
        <p:nvSpPr>
          <p:cNvPr id="20" name="Slide Number Placeholder 19">
            <a:extLst>
              <a:ext uri="{FF2B5EF4-FFF2-40B4-BE49-F238E27FC236}">
                <a16:creationId xmlns:a16="http://schemas.microsoft.com/office/drawing/2014/main" id="{B971692C-BDBF-4EDC-9021-167747A3E03A}"/>
              </a:ext>
            </a:extLst>
          </p:cNvPr>
          <p:cNvSpPr>
            <a:spLocks noGrp="1"/>
          </p:cNvSpPr>
          <p:nvPr>
            <p:ph type="sldNum" sz="quarter" idx="12"/>
          </p:nvPr>
        </p:nvSpPr>
        <p:spPr/>
        <p:txBody>
          <a:bodyPr/>
          <a:lstStyle/>
          <a:p>
            <a:fld id="{BA0A5398-D9E4-4DCE-A671-F85C651B4561}" type="slidenum">
              <a:rPr lang="en-CA" smtClean="0"/>
              <a:pPr/>
              <a:t>2</a:t>
            </a:fld>
            <a:endParaRPr lang="en-CA" dirty="0"/>
          </a:p>
        </p:txBody>
      </p:sp>
    </p:spTree>
    <p:extLst>
      <p:ext uri="{BB962C8B-B14F-4D97-AF65-F5344CB8AC3E}">
        <p14:creationId xmlns:p14="http://schemas.microsoft.com/office/powerpoint/2010/main" val="259228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subTitle" idx="4294967295"/>
          </p:nvPr>
        </p:nvSpPr>
        <p:spPr>
          <a:xfrm>
            <a:off x="2541233" y="1481467"/>
            <a:ext cx="8020800" cy="3416400"/>
          </a:xfrm>
          <a:prstGeom prst="rect">
            <a:avLst/>
          </a:prstGeom>
        </p:spPr>
        <p:txBody>
          <a:bodyPr vert="horz" wrap="square" lIns="121900" tIns="121900" rIns="121900" bIns="121900" rtlCol="0" anchor="t" anchorCtr="0">
            <a:noAutofit/>
          </a:bodyPr>
          <a:lstStyle/>
          <a:p>
            <a:pPr>
              <a:spcBef>
                <a:spcPts val="0"/>
              </a:spcBef>
              <a:buNone/>
            </a:pPr>
            <a:endParaRPr>
              <a:solidFill>
                <a:srgbClr val="FFFFFF"/>
              </a:solidFill>
            </a:endParaRPr>
          </a:p>
          <a:p>
            <a:pPr marL="609585" indent="-507987">
              <a:spcBef>
                <a:spcPts val="0"/>
              </a:spcBef>
              <a:buClr>
                <a:srgbClr val="FFFFFF"/>
              </a:buClr>
              <a:buSzPct val="100000"/>
              <a:buChar char="●"/>
            </a:pPr>
            <a:r>
              <a:rPr lang="en" sz="3200">
                <a:solidFill>
                  <a:srgbClr val="FFFFFF"/>
                </a:solidFill>
              </a:rPr>
              <a:t>Trajectory representation</a:t>
            </a:r>
          </a:p>
          <a:p>
            <a:pPr marL="609585" indent="-507987">
              <a:spcBef>
                <a:spcPts val="0"/>
              </a:spcBef>
              <a:buClr>
                <a:srgbClr val="FFFFFF"/>
              </a:buClr>
              <a:buSzPct val="100000"/>
              <a:buChar char="●"/>
            </a:pPr>
            <a:r>
              <a:rPr lang="en" sz="3200">
                <a:solidFill>
                  <a:srgbClr val="FFFFFF"/>
                </a:solidFill>
              </a:rPr>
              <a:t>Model architecture</a:t>
            </a:r>
          </a:p>
          <a:p>
            <a:pPr marL="609585" indent="-507987">
              <a:spcBef>
                <a:spcPts val="0"/>
              </a:spcBef>
              <a:buClr>
                <a:srgbClr val="FFFFFF"/>
              </a:buClr>
              <a:buSzPct val="100000"/>
              <a:buChar char="●"/>
            </a:pPr>
            <a:r>
              <a:rPr lang="en" sz="3200">
                <a:solidFill>
                  <a:srgbClr val="FFFFFF"/>
                </a:solidFill>
              </a:rPr>
              <a:t>Effective optimization</a:t>
            </a:r>
          </a:p>
          <a:p>
            <a:pPr>
              <a:spcBef>
                <a:spcPts val="0"/>
              </a:spcBef>
              <a:buNone/>
            </a:pPr>
            <a:endParaRPr/>
          </a:p>
        </p:txBody>
      </p:sp>
      <p:sp>
        <p:nvSpPr>
          <p:cNvPr id="135" name="Shape 135"/>
          <p:cNvSpPr txBox="1">
            <a:spLocks noGrp="1"/>
          </p:cNvSpPr>
          <p:nvPr>
            <p:ph type="title"/>
          </p:nvPr>
        </p:nvSpPr>
        <p:spPr>
          <a:xfrm>
            <a:off x="666601" y="0"/>
            <a:ext cx="8110800" cy="1271200"/>
          </a:xfrm>
          <a:prstGeom prst="rect">
            <a:avLst/>
          </a:prstGeom>
        </p:spPr>
        <p:txBody>
          <a:bodyPr vert="horz" wrap="square" lIns="121900" tIns="121900" rIns="121900" bIns="121900" rtlCol="0" anchor="ctr" anchorCtr="0">
            <a:noAutofit/>
          </a:bodyPr>
          <a:lstStyle/>
          <a:p>
            <a:r>
              <a:rPr lang="en" sz="3200"/>
              <a:t>Main Challenges</a:t>
            </a:r>
          </a:p>
        </p:txBody>
      </p:sp>
      <p:sp>
        <p:nvSpPr>
          <p:cNvPr id="4" name="TextBox 3">
            <a:extLst>
              <a:ext uri="{FF2B5EF4-FFF2-40B4-BE49-F238E27FC236}">
                <a16:creationId xmlns:a16="http://schemas.microsoft.com/office/drawing/2014/main" id="{4CE23527-ABC0-4E95-8EEB-AA2586555027}"/>
              </a:ext>
            </a:extLst>
          </p:cNvPr>
          <p:cNvSpPr txBox="1"/>
          <p:nvPr/>
        </p:nvSpPr>
        <p:spPr>
          <a:xfrm>
            <a:off x="2492814" y="2519910"/>
            <a:ext cx="8175186" cy="1200329"/>
          </a:xfrm>
          <a:prstGeom prst="rect">
            <a:avLst/>
          </a:prstGeom>
          <a:noFill/>
        </p:spPr>
        <p:txBody>
          <a:bodyPr wrap="square" rtlCol="0">
            <a:spAutoFit/>
          </a:bodyPr>
          <a:lstStyle/>
          <a:p>
            <a:pPr marL="571500" indent="-571500">
              <a:buFont typeface="Arial" charset="0"/>
              <a:buChar char="•"/>
            </a:pPr>
            <a:r>
              <a:rPr lang="en-US" altLang="zh-CN" sz="2400" dirty="0">
                <a:latin typeface="Helvetica" charset="0"/>
                <a:ea typeface="Helvetica" charset="0"/>
                <a:cs typeface="Helvetica" charset="0"/>
              </a:rPr>
              <a:t>a</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low-dimensional</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feature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space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(3</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feature</a:t>
            </a:r>
            <a:r>
              <a:rPr lang="pl-PL" altLang="zh-CN" sz="2400" dirty="0">
                <a:latin typeface="Helvetica" charset="0"/>
                <a:ea typeface="Helvetica" charset="0"/>
                <a:cs typeface="Helvetica" charset="0"/>
              </a:rPr>
              <a:t>s</a:t>
            </a:r>
            <a:r>
              <a:rPr lang="en-US" altLang="zh-CN" sz="2400" dirty="0">
                <a:latin typeface="Helvetica" charset="0"/>
                <a:ea typeface="Helvetica" charset="0"/>
                <a:cs typeface="Helvetica" charset="0"/>
              </a:rPr>
              <a:t>)</a:t>
            </a:r>
          </a:p>
          <a:p>
            <a:pPr marL="571500" indent="-571500">
              <a:buFont typeface="Arial" charset="0"/>
              <a:buChar char="•"/>
            </a:pPr>
            <a:r>
              <a:rPr lang="en-US" altLang="zh-CN" sz="2400" dirty="0">
                <a:latin typeface="Helvetica" charset="0"/>
                <a:ea typeface="Helvetica" charset="0"/>
                <a:cs typeface="Helvetica" charset="0"/>
              </a:rPr>
              <a:t>features</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are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heterogeneous</a:t>
            </a:r>
          </a:p>
          <a:p>
            <a:pPr marL="571500" indent="-571500">
              <a:buFont typeface="Arial" charset="0"/>
              <a:buChar char="•"/>
            </a:pPr>
            <a:r>
              <a:rPr lang="en-US" altLang="zh-CN" sz="2400" dirty="0">
                <a:latin typeface="Helvetica" charset="0"/>
                <a:ea typeface="Helvetica" charset="0"/>
                <a:cs typeface="Helvetica" charset="0"/>
              </a:rPr>
              <a:t>difficult</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to</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develop</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feature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compositions</a:t>
            </a:r>
          </a:p>
        </p:txBody>
      </p:sp>
      <p:sp>
        <p:nvSpPr>
          <p:cNvPr id="2" name="Slide Number Placeholder 1">
            <a:extLst>
              <a:ext uri="{FF2B5EF4-FFF2-40B4-BE49-F238E27FC236}">
                <a16:creationId xmlns:a16="http://schemas.microsoft.com/office/drawing/2014/main" id="{029D1E48-244C-4F95-9B2B-5A361DDBFD51}"/>
              </a:ext>
            </a:extLst>
          </p:cNvPr>
          <p:cNvSpPr>
            <a:spLocks noGrp="1"/>
          </p:cNvSpPr>
          <p:nvPr>
            <p:ph type="sldNum" idx="12"/>
          </p:nvPr>
        </p:nvSpPr>
        <p:spPr/>
        <p:txBody>
          <a:bodyPr/>
          <a:lstStyle/>
          <a:p>
            <a:fld id="{00000000-1234-1234-1234-123412341234}" type="slidenum">
              <a:rPr lang="en" smtClean="0">
                <a:solidFill>
                  <a:schemeClr val="lt1"/>
                </a:solidFill>
              </a:rPr>
              <a:pPr/>
              <a:t>20</a:t>
            </a:fld>
            <a:endParaRPr lang="en">
              <a:solidFill>
                <a:schemeClr val="lt1"/>
              </a:solidFill>
            </a:endParaRPr>
          </a:p>
        </p:txBody>
      </p:sp>
    </p:spTree>
    <p:extLst>
      <p:ext uri="{BB962C8B-B14F-4D97-AF65-F5344CB8AC3E}">
        <p14:creationId xmlns:p14="http://schemas.microsoft.com/office/powerpoint/2010/main" val="2416859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a:blip r:embed="rId3">
            <a:alphaModFix/>
          </a:blip>
          <a:stretch>
            <a:fillRect/>
          </a:stretch>
        </p:blipFill>
        <p:spPr>
          <a:xfrm>
            <a:off x="6499985" y="3276301"/>
            <a:ext cx="4080633" cy="2880433"/>
          </a:xfrm>
          <a:prstGeom prst="rect">
            <a:avLst/>
          </a:prstGeom>
          <a:noFill/>
          <a:ln>
            <a:noFill/>
          </a:ln>
        </p:spPr>
      </p:pic>
      <p:sp>
        <p:nvSpPr>
          <p:cNvPr id="142" name="Shape 142"/>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Proposed Framework</a:t>
            </a:r>
          </a:p>
        </p:txBody>
      </p:sp>
      <p:sp>
        <p:nvSpPr>
          <p:cNvPr id="144" name="Shape 144"/>
          <p:cNvSpPr txBox="1"/>
          <p:nvPr/>
        </p:nvSpPr>
        <p:spPr>
          <a:xfrm>
            <a:off x="78233" y="2017033"/>
            <a:ext cx="2342000" cy="1516000"/>
          </a:xfrm>
          <a:prstGeom prst="rect">
            <a:avLst/>
          </a:prstGeom>
          <a:noFill/>
          <a:ln w="9525" cap="flat" cmpd="sng">
            <a:solidFill>
              <a:srgbClr val="000000"/>
            </a:solidFill>
            <a:prstDash val="solid"/>
            <a:round/>
            <a:headEnd type="none" w="med" len="med"/>
            <a:tailEnd type="none" w="med" len="med"/>
          </a:ln>
        </p:spPr>
        <p:txBody>
          <a:bodyPr wrap="square" lIns="121900" tIns="121900" rIns="121900" bIns="121900" anchor="t" anchorCtr="0">
            <a:noAutofit/>
          </a:bodyPr>
          <a:lstStyle/>
          <a:p>
            <a:pPr algn="ctr"/>
            <a:r>
              <a:rPr lang="en" sz="2400"/>
              <a:t>GPS Records</a:t>
            </a:r>
          </a:p>
          <a:p>
            <a:pPr algn="ctr"/>
            <a:r>
              <a:rPr lang="en" sz="1333"/>
              <a:t>Longitude1,latitude1,time1</a:t>
            </a:r>
          </a:p>
          <a:p>
            <a:pPr algn="ctr"/>
            <a:r>
              <a:rPr lang="en" sz="1333"/>
              <a:t>Longitude1,latitude1,time1</a:t>
            </a:r>
          </a:p>
          <a:p>
            <a:pPr algn="ctr"/>
            <a:r>
              <a:rPr lang="en" sz="1333"/>
              <a:t>Longitude1,latitude1,time1</a:t>
            </a:r>
          </a:p>
          <a:p>
            <a:pPr algn="ctr"/>
            <a:r>
              <a:rPr lang="en" sz="1333"/>
              <a:t>…... </a:t>
            </a:r>
          </a:p>
        </p:txBody>
      </p:sp>
      <p:pic>
        <p:nvPicPr>
          <p:cNvPr id="145" name="Shape 145"/>
          <p:cNvPicPr preferRelativeResize="0"/>
          <p:nvPr/>
        </p:nvPicPr>
        <p:blipFill>
          <a:blip r:embed="rId4">
            <a:alphaModFix/>
          </a:blip>
          <a:stretch>
            <a:fillRect/>
          </a:stretch>
        </p:blipFill>
        <p:spPr>
          <a:xfrm>
            <a:off x="792232" y="3268709"/>
            <a:ext cx="1638300" cy="1612900"/>
          </a:xfrm>
          <a:prstGeom prst="rect">
            <a:avLst/>
          </a:prstGeom>
          <a:noFill/>
          <a:ln>
            <a:noFill/>
          </a:ln>
        </p:spPr>
      </p:pic>
      <p:sp>
        <p:nvSpPr>
          <p:cNvPr id="146" name="Shape 146"/>
          <p:cNvSpPr/>
          <p:nvPr/>
        </p:nvSpPr>
        <p:spPr>
          <a:xfrm>
            <a:off x="2510925" y="2606748"/>
            <a:ext cx="155057" cy="177453"/>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47" name="Shape 147"/>
          <p:cNvSpPr txBox="1"/>
          <p:nvPr/>
        </p:nvSpPr>
        <p:spPr>
          <a:xfrm>
            <a:off x="2696132" y="2172801"/>
            <a:ext cx="2353984" cy="864632"/>
          </a:xfrm>
          <a:prstGeom prst="rect">
            <a:avLst/>
          </a:prstGeom>
          <a:noFill/>
          <a:ln w="9525" cap="flat" cmpd="sng">
            <a:solidFill>
              <a:srgbClr val="000000"/>
            </a:solidFill>
            <a:prstDash val="solid"/>
            <a:round/>
            <a:headEnd type="none" w="med" len="med"/>
            <a:tailEnd type="none" w="med" len="med"/>
          </a:ln>
        </p:spPr>
        <p:txBody>
          <a:bodyPr wrap="square" lIns="121900" tIns="121900" rIns="121900" bIns="121900" anchor="t" anchorCtr="0">
            <a:noAutofit/>
          </a:bodyPr>
          <a:lstStyle/>
          <a:p>
            <a:pPr algn="ctr"/>
            <a:r>
              <a:rPr lang="en" sz="2400" dirty="0"/>
              <a:t>Segment-based</a:t>
            </a:r>
          </a:p>
          <a:p>
            <a:pPr algn="ctr"/>
            <a:r>
              <a:rPr lang="en" sz="2400" dirty="0"/>
              <a:t>Features</a:t>
            </a:r>
          </a:p>
        </p:txBody>
      </p:sp>
      <p:sp>
        <p:nvSpPr>
          <p:cNvPr id="148" name="Shape 148"/>
          <p:cNvSpPr txBox="1"/>
          <p:nvPr/>
        </p:nvSpPr>
        <p:spPr>
          <a:xfrm>
            <a:off x="2767222" y="3268709"/>
            <a:ext cx="2119735" cy="962114"/>
          </a:xfrm>
          <a:prstGeom prst="rect">
            <a:avLst/>
          </a:prstGeom>
          <a:noFill/>
          <a:ln w="9525" cap="flat" cmpd="sng">
            <a:solidFill>
              <a:srgbClr val="000000"/>
            </a:solidFill>
            <a:prstDash val="solid"/>
            <a:round/>
            <a:headEnd type="none" w="med" len="med"/>
            <a:tailEnd type="none" w="med" len="med"/>
          </a:ln>
        </p:spPr>
        <p:txBody>
          <a:bodyPr wrap="square" lIns="121900" tIns="121900" rIns="121900" bIns="121900" anchor="t" anchorCtr="0">
            <a:noAutofit/>
          </a:bodyPr>
          <a:lstStyle/>
          <a:p>
            <a:pPr algn="ctr"/>
            <a:r>
              <a:rPr lang="en" sz="2400" dirty="0"/>
              <a:t>Point-based</a:t>
            </a:r>
          </a:p>
          <a:p>
            <a:pPr algn="ctr"/>
            <a:r>
              <a:rPr lang="en" sz="2400" dirty="0"/>
              <a:t>Features</a:t>
            </a:r>
          </a:p>
        </p:txBody>
      </p:sp>
      <p:sp>
        <p:nvSpPr>
          <p:cNvPr id="149" name="Shape 149"/>
          <p:cNvSpPr/>
          <p:nvPr/>
        </p:nvSpPr>
        <p:spPr>
          <a:xfrm>
            <a:off x="5089218" y="2662001"/>
            <a:ext cx="256800" cy="244400"/>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50" name="Shape 150"/>
          <p:cNvSpPr txBox="1"/>
          <p:nvPr/>
        </p:nvSpPr>
        <p:spPr>
          <a:xfrm>
            <a:off x="5283880" y="2512633"/>
            <a:ext cx="2078000" cy="524800"/>
          </a:xfrm>
          <a:prstGeom prst="rect">
            <a:avLst/>
          </a:prstGeom>
          <a:noFill/>
          <a:ln w="9525" cap="flat" cmpd="sng">
            <a:solidFill>
              <a:srgbClr val="000000"/>
            </a:solidFill>
            <a:prstDash val="solid"/>
            <a:round/>
            <a:headEnd type="none" w="med" len="med"/>
            <a:tailEnd type="none" w="med" len="med"/>
          </a:ln>
        </p:spPr>
        <p:txBody>
          <a:bodyPr wrap="square" lIns="121900" tIns="121900" rIns="121900" bIns="121900" anchor="t" anchorCtr="0">
            <a:noAutofit/>
          </a:bodyPr>
          <a:lstStyle/>
          <a:p>
            <a:pPr algn="ctr"/>
            <a:r>
              <a:rPr lang="en" sz="2400"/>
              <a:t>Discretization</a:t>
            </a:r>
          </a:p>
        </p:txBody>
      </p:sp>
      <p:sp>
        <p:nvSpPr>
          <p:cNvPr id="151" name="Shape 151"/>
          <p:cNvSpPr txBox="1"/>
          <p:nvPr/>
        </p:nvSpPr>
        <p:spPr>
          <a:xfrm>
            <a:off x="7733796" y="2408233"/>
            <a:ext cx="2078000" cy="962114"/>
          </a:xfrm>
          <a:prstGeom prst="rect">
            <a:avLst/>
          </a:prstGeom>
          <a:noFill/>
          <a:ln w="9525" cap="flat" cmpd="sng">
            <a:solidFill>
              <a:srgbClr val="000000"/>
            </a:solidFill>
            <a:prstDash val="solid"/>
            <a:round/>
            <a:headEnd type="none" w="med" len="med"/>
            <a:tailEnd type="none" w="med" len="med"/>
          </a:ln>
        </p:spPr>
        <p:txBody>
          <a:bodyPr wrap="square" lIns="121900" tIns="121900" rIns="121900" bIns="121900" anchor="t" anchorCtr="0">
            <a:noAutofit/>
          </a:bodyPr>
          <a:lstStyle/>
          <a:p>
            <a:pPr algn="ctr"/>
            <a:r>
              <a:rPr lang="en" sz="2400" dirty="0"/>
              <a:t>Embedded</a:t>
            </a:r>
          </a:p>
          <a:p>
            <a:pPr algn="ctr"/>
            <a:r>
              <a:rPr lang="en" sz="2400" dirty="0"/>
              <a:t>Maxout GRU</a:t>
            </a:r>
          </a:p>
        </p:txBody>
      </p:sp>
      <p:sp>
        <p:nvSpPr>
          <p:cNvPr id="152" name="Shape 152"/>
          <p:cNvSpPr/>
          <p:nvPr/>
        </p:nvSpPr>
        <p:spPr>
          <a:xfrm>
            <a:off x="7425431" y="2652833"/>
            <a:ext cx="256800" cy="244400"/>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153" name="Shape 153"/>
          <p:cNvSpPr/>
          <p:nvPr/>
        </p:nvSpPr>
        <p:spPr>
          <a:xfrm>
            <a:off x="9862883" y="2652833"/>
            <a:ext cx="256800" cy="244400"/>
          </a:xfrm>
          <a:prstGeom prst="rightArrow">
            <a:avLst>
              <a:gd name="adj1" fmla="val 50000"/>
              <a:gd name="adj2" fmla="val 50000"/>
            </a:avLst>
          </a:prstGeom>
          <a:solidFill>
            <a:schemeClr val="dk1"/>
          </a:solidFill>
          <a:ln w="9525" cap="flat" cmpd="sng">
            <a:solidFill>
              <a:schemeClr val="dk2"/>
            </a:solidFill>
            <a:prstDash val="solid"/>
            <a:round/>
            <a:headEnd type="none" w="med" len="med"/>
            <a:tailEnd type="none" w="med" len="med"/>
          </a:ln>
        </p:spPr>
        <p:txBody>
          <a:bodyPr wrap="square" lIns="121900" tIns="121900" rIns="121900" bIns="121900" anchor="ctr" anchorCtr="0">
            <a:noAutofit/>
          </a:bodyPr>
          <a:lstStyle/>
          <a:p>
            <a:endParaRPr sz="2400"/>
          </a:p>
        </p:txBody>
      </p:sp>
      <p:pic>
        <p:nvPicPr>
          <p:cNvPr id="154" name="Shape 154"/>
          <p:cNvPicPr preferRelativeResize="0"/>
          <p:nvPr/>
        </p:nvPicPr>
        <p:blipFill>
          <a:blip r:embed="rId5">
            <a:alphaModFix/>
          </a:blip>
          <a:stretch>
            <a:fillRect/>
          </a:stretch>
        </p:blipFill>
        <p:spPr>
          <a:xfrm>
            <a:off x="10170770" y="1811157"/>
            <a:ext cx="1961967" cy="1938609"/>
          </a:xfrm>
          <a:prstGeom prst="rect">
            <a:avLst/>
          </a:prstGeom>
          <a:noFill/>
          <a:ln>
            <a:noFill/>
          </a:ln>
        </p:spPr>
      </p:pic>
      <p:sp>
        <p:nvSpPr>
          <p:cNvPr id="2" name="Footer Placeholder 1">
            <a:extLst>
              <a:ext uri="{FF2B5EF4-FFF2-40B4-BE49-F238E27FC236}">
                <a16:creationId xmlns:a16="http://schemas.microsoft.com/office/drawing/2014/main" id="{844888A2-FDCC-4CCB-B1D4-7D012481F349}"/>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B49478B9-1360-429D-A874-3FCBE216AF7C}"/>
              </a:ext>
            </a:extLst>
          </p:cNvPr>
          <p:cNvSpPr>
            <a:spLocks noGrp="1"/>
          </p:cNvSpPr>
          <p:nvPr>
            <p:ph type="sldNum" sz="quarter" idx="12"/>
          </p:nvPr>
        </p:nvSpPr>
        <p:spPr/>
        <p:txBody>
          <a:bodyPr/>
          <a:lstStyle/>
          <a:p>
            <a:fld id="{BA0A5398-D9E4-4DCE-A671-F85C651B4561}" type="slidenum">
              <a:rPr lang="en-CA" smtClean="0"/>
              <a:t>21</a:t>
            </a:fld>
            <a:endParaRPr lang="en-CA"/>
          </a:p>
        </p:txBody>
      </p:sp>
    </p:spTree>
    <p:extLst>
      <p:ext uri="{BB962C8B-B14F-4D97-AF65-F5344CB8AC3E}">
        <p14:creationId xmlns:p14="http://schemas.microsoft.com/office/powerpoint/2010/main" val="187451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F4FBC-100F-4A41-9A14-51983D6041EA}"/>
              </a:ext>
            </a:extLst>
          </p:cNvPr>
          <p:cNvSpPr>
            <a:spLocks noGrp="1"/>
          </p:cNvSpPr>
          <p:nvPr>
            <p:ph type="title"/>
          </p:nvPr>
        </p:nvSpPr>
        <p:spPr/>
        <p:txBody>
          <a:bodyPr/>
          <a:lstStyle/>
          <a:p>
            <a:r>
              <a:rPr lang="en-CA" dirty="0"/>
              <a:t>Embeddings for trajectories</a:t>
            </a:r>
          </a:p>
        </p:txBody>
      </p:sp>
      <p:sp>
        <p:nvSpPr>
          <p:cNvPr id="3" name="Shape 161">
            <a:extLst>
              <a:ext uri="{FF2B5EF4-FFF2-40B4-BE49-F238E27FC236}">
                <a16:creationId xmlns:a16="http://schemas.microsoft.com/office/drawing/2014/main" id="{504E19F7-8660-4010-BECB-87CE53FBF52A}"/>
              </a:ext>
            </a:extLst>
          </p:cNvPr>
          <p:cNvSpPr txBox="1"/>
          <p:nvPr/>
        </p:nvSpPr>
        <p:spPr>
          <a:xfrm>
            <a:off x="384157" y="2499197"/>
            <a:ext cx="5854800" cy="1434400"/>
          </a:xfrm>
          <a:prstGeom prst="rect">
            <a:avLst/>
          </a:prstGeom>
          <a:noFill/>
          <a:ln>
            <a:noFill/>
          </a:ln>
        </p:spPr>
        <p:txBody>
          <a:bodyPr wrap="square" lIns="121900" tIns="121900" rIns="121900" bIns="121900" anchor="t" anchorCtr="0">
            <a:noAutofit/>
          </a:bodyPr>
          <a:lstStyle/>
          <a:p>
            <a:pPr marL="495296" indent="-342900">
              <a:lnSpc>
                <a:spcPct val="115000"/>
              </a:lnSpc>
              <a:buClr>
                <a:schemeClr val="lt2"/>
              </a:buClr>
              <a:buSzPct val="100000"/>
              <a:buFont typeface="Arial" panose="020B0604020202020204" pitchFamily="34" charset="0"/>
              <a:buChar char="•"/>
            </a:pPr>
            <a:r>
              <a:rPr lang="en-CA" sz="3200" dirty="0"/>
              <a:t>map a low-dimensional, heterogeneous feature space </a:t>
            </a:r>
          </a:p>
          <a:p>
            <a:pPr marL="495296" indent="-342900">
              <a:lnSpc>
                <a:spcPct val="115000"/>
              </a:lnSpc>
              <a:buClr>
                <a:schemeClr val="lt2"/>
              </a:buClr>
              <a:buSzPct val="100000"/>
              <a:buFont typeface="Arial" panose="020B0604020202020204" pitchFamily="34" charset="0"/>
              <a:buChar char="•"/>
            </a:pPr>
            <a:r>
              <a:rPr lang="en-CA" sz="3200" dirty="0"/>
              <a:t>into a representation capturing higher level semantics</a:t>
            </a:r>
            <a:endParaRPr lang="en" sz="3200" dirty="0"/>
          </a:p>
          <a:p>
            <a:pPr marL="495296" indent="-342900">
              <a:lnSpc>
                <a:spcPct val="115000"/>
              </a:lnSpc>
              <a:buClr>
                <a:schemeClr val="lt2"/>
              </a:buClr>
              <a:buSzPct val="100000"/>
              <a:buFont typeface="Arial" panose="020B0604020202020204" pitchFamily="34" charset="0"/>
              <a:buChar char="•"/>
            </a:pPr>
            <a:endParaRPr lang="en" sz="2400" dirty="0"/>
          </a:p>
        </p:txBody>
      </p:sp>
      <p:sp>
        <p:nvSpPr>
          <p:cNvPr id="4" name="TextBox 3">
            <a:extLst>
              <a:ext uri="{FF2B5EF4-FFF2-40B4-BE49-F238E27FC236}">
                <a16:creationId xmlns:a16="http://schemas.microsoft.com/office/drawing/2014/main" id="{E26423D3-185B-4EDE-89F0-D10EE198DCE6}"/>
              </a:ext>
            </a:extLst>
          </p:cNvPr>
          <p:cNvSpPr txBox="1"/>
          <p:nvPr/>
        </p:nvSpPr>
        <p:spPr>
          <a:xfrm>
            <a:off x="7357523" y="2499197"/>
            <a:ext cx="4570242" cy="2369880"/>
          </a:xfrm>
          <a:prstGeom prst="rect">
            <a:avLst/>
          </a:prstGeom>
          <a:noFill/>
        </p:spPr>
        <p:txBody>
          <a:bodyPr wrap="square" rtlCol="0">
            <a:spAutoFit/>
          </a:bodyPr>
          <a:lstStyle/>
          <a:p>
            <a:r>
              <a:rPr lang="en-CA" sz="3200" dirty="0">
                <a:solidFill>
                  <a:srgbClr val="0070C0"/>
                </a:solidFill>
              </a:rPr>
              <a:t>the  speed example: 10 km/h</a:t>
            </a:r>
          </a:p>
          <a:p>
            <a:r>
              <a:rPr lang="en-CA" sz="2800" dirty="0">
                <a:solidFill>
                  <a:srgbClr val="0070C0"/>
                </a:solidFill>
              </a:rPr>
              <a:t>not the value, but its interpretation in a given context</a:t>
            </a:r>
          </a:p>
        </p:txBody>
      </p:sp>
      <p:sp>
        <p:nvSpPr>
          <p:cNvPr id="5" name="Footer Placeholder 4">
            <a:extLst>
              <a:ext uri="{FF2B5EF4-FFF2-40B4-BE49-F238E27FC236}">
                <a16:creationId xmlns:a16="http://schemas.microsoft.com/office/drawing/2014/main" id="{E1D5A09C-7A81-4946-A720-86B2ED6A5B13}"/>
              </a:ext>
            </a:extLst>
          </p:cNvPr>
          <p:cNvSpPr>
            <a:spLocks noGrp="1"/>
          </p:cNvSpPr>
          <p:nvPr>
            <p:ph type="ftr" sz="quarter" idx="11"/>
          </p:nvPr>
        </p:nvSpPr>
        <p:spPr/>
        <p:txBody>
          <a:bodyPr/>
          <a:lstStyle/>
          <a:p>
            <a:r>
              <a:rPr lang="en-CA"/>
              <a:t>PhD@SNS, Pisa, 28.02.18</a:t>
            </a:r>
          </a:p>
        </p:txBody>
      </p:sp>
      <p:sp>
        <p:nvSpPr>
          <p:cNvPr id="6" name="Slide Number Placeholder 5">
            <a:extLst>
              <a:ext uri="{FF2B5EF4-FFF2-40B4-BE49-F238E27FC236}">
                <a16:creationId xmlns:a16="http://schemas.microsoft.com/office/drawing/2014/main" id="{221EDCC0-B63D-4232-B9EC-4FCBD00409C1}"/>
              </a:ext>
            </a:extLst>
          </p:cNvPr>
          <p:cNvSpPr>
            <a:spLocks noGrp="1"/>
          </p:cNvSpPr>
          <p:nvPr>
            <p:ph type="sldNum" sz="quarter" idx="12"/>
          </p:nvPr>
        </p:nvSpPr>
        <p:spPr/>
        <p:txBody>
          <a:bodyPr/>
          <a:lstStyle/>
          <a:p>
            <a:fld id="{BA0A5398-D9E4-4DCE-A671-F85C651B4561}" type="slidenum">
              <a:rPr lang="en-CA" smtClean="0"/>
              <a:t>22</a:t>
            </a:fld>
            <a:endParaRPr lang="en-CA"/>
          </a:p>
        </p:txBody>
      </p:sp>
    </p:spTree>
    <p:extLst>
      <p:ext uri="{BB962C8B-B14F-4D97-AF65-F5344CB8AC3E}">
        <p14:creationId xmlns:p14="http://schemas.microsoft.com/office/powerpoint/2010/main" val="3948768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4843" y="358346"/>
            <a:ext cx="8296502" cy="369332"/>
          </a:xfrm>
          <a:prstGeom prst="rect">
            <a:avLst/>
          </a:prstGeom>
          <a:noFill/>
        </p:spPr>
        <p:txBody>
          <a:bodyPr wrap="none" rtlCol="0">
            <a:spAutoFit/>
          </a:bodyPr>
          <a:lstStyle/>
          <a:p>
            <a:r>
              <a:rPr lang="en-US" altLang="zh-CN" b="1" dirty="0">
                <a:solidFill>
                  <a:schemeClr val="accent6">
                    <a:lumMod val="75000"/>
                  </a:schemeClr>
                </a:solidFill>
              </a:rPr>
              <a:t>Word</a:t>
            </a:r>
            <a:r>
              <a:rPr lang="zh-CN" altLang="en-US" b="1" dirty="0">
                <a:solidFill>
                  <a:schemeClr val="accent6">
                    <a:lumMod val="75000"/>
                  </a:schemeClr>
                </a:solidFill>
              </a:rPr>
              <a:t> </a:t>
            </a:r>
            <a:r>
              <a:rPr lang="en-US" altLang="zh-CN" b="1" dirty="0">
                <a:solidFill>
                  <a:schemeClr val="accent6">
                    <a:lumMod val="75000"/>
                  </a:schemeClr>
                </a:solidFill>
              </a:rPr>
              <a:t>embedding</a:t>
            </a:r>
            <a:r>
              <a:rPr lang="zh-CN" altLang="en-US" b="1" dirty="0">
                <a:solidFill>
                  <a:schemeClr val="accent6">
                    <a:lumMod val="75000"/>
                  </a:schemeClr>
                </a:solidFill>
              </a:rPr>
              <a:t> </a:t>
            </a:r>
            <a:r>
              <a:rPr lang="en-US" altLang="zh-CN" dirty="0"/>
              <a:t>maps</a:t>
            </a:r>
            <a:r>
              <a:rPr lang="zh-CN" altLang="en-US" dirty="0"/>
              <a:t> </a:t>
            </a:r>
            <a:r>
              <a:rPr lang="en-US" altLang="zh-CN" dirty="0"/>
              <a:t>a</a:t>
            </a:r>
            <a:r>
              <a:rPr lang="zh-CN" altLang="en-US" dirty="0"/>
              <a:t> </a:t>
            </a:r>
            <a:r>
              <a:rPr lang="en-US" altLang="zh-CN" dirty="0"/>
              <a:t>word</a:t>
            </a:r>
            <a:r>
              <a:rPr lang="zh-CN" altLang="en-US" dirty="0"/>
              <a:t> </a:t>
            </a:r>
            <a:r>
              <a:rPr lang="en-US" altLang="zh-CN" dirty="0"/>
              <a:t>to</a:t>
            </a:r>
            <a:r>
              <a:rPr lang="zh-CN" altLang="en-US" dirty="0"/>
              <a:t> </a:t>
            </a:r>
            <a:r>
              <a:rPr lang="en-US" altLang="zh-CN" dirty="0"/>
              <a:t>a</a:t>
            </a:r>
            <a:r>
              <a:rPr lang="zh-CN" altLang="en-US" dirty="0"/>
              <a:t> </a:t>
            </a:r>
            <a:r>
              <a:rPr lang="en-US" altLang="zh-CN" dirty="0"/>
              <a:t>vector,</a:t>
            </a:r>
            <a:r>
              <a:rPr lang="zh-CN" altLang="en-US" dirty="0"/>
              <a:t> </a:t>
            </a:r>
            <a:r>
              <a:rPr lang="en-US" altLang="zh-CN" dirty="0"/>
              <a:t>to</a:t>
            </a:r>
            <a:r>
              <a:rPr lang="zh-CN" altLang="en-US" dirty="0"/>
              <a:t> </a:t>
            </a:r>
            <a:r>
              <a:rPr lang="en-US" altLang="zh-CN" dirty="0"/>
              <a:t>better</a:t>
            </a:r>
            <a:r>
              <a:rPr lang="zh-CN" altLang="en-US" dirty="0"/>
              <a:t> </a:t>
            </a:r>
            <a:r>
              <a:rPr lang="en-US" altLang="zh-CN" dirty="0"/>
              <a:t>represent</a:t>
            </a:r>
            <a:r>
              <a:rPr lang="zh-CN" altLang="en-US" dirty="0"/>
              <a:t> </a:t>
            </a:r>
            <a:r>
              <a:rPr lang="en-US" altLang="zh-CN" dirty="0"/>
              <a:t>the</a:t>
            </a:r>
            <a:r>
              <a:rPr lang="zh-CN" altLang="en-US" dirty="0"/>
              <a:t> </a:t>
            </a:r>
            <a:r>
              <a:rPr lang="en-US" altLang="zh-CN" dirty="0"/>
              <a:t>semantics</a:t>
            </a:r>
            <a:r>
              <a:rPr lang="zh-CN" altLang="en-US" dirty="0"/>
              <a:t> </a:t>
            </a:r>
            <a:r>
              <a:rPr lang="en-US" altLang="zh-CN" dirty="0"/>
              <a:t>of</a:t>
            </a:r>
            <a:r>
              <a:rPr lang="zh-CN" altLang="en-US" dirty="0"/>
              <a:t> </a:t>
            </a:r>
            <a:r>
              <a:rPr lang="en-US" altLang="zh-CN" dirty="0"/>
              <a:t>words.</a:t>
            </a:r>
            <a:endParaRPr lang="en-US" dirty="0"/>
          </a:p>
        </p:txBody>
      </p:sp>
      <p:graphicFrame>
        <p:nvGraphicFramePr>
          <p:cNvPr id="5" name="Table 4"/>
          <p:cNvGraphicFramePr>
            <a:graphicFrameLocks noGrp="1"/>
          </p:cNvGraphicFramePr>
          <p:nvPr>
            <p:extLst/>
          </p:nvPr>
        </p:nvGraphicFramePr>
        <p:xfrm>
          <a:off x="6388744" y="1070606"/>
          <a:ext cx="1642950" cy="473628"/>
        </p:xfrm>
        <a:graphic>
          <a:graphicData uri="http://schemas.openxmlformats.org/drawingml/2006/table">
            <a:tbl>
              <a:tblPr firstRow="1" bandRow="1">
                <a:tableStyleId>{5940675A-B579-460E-94D1-54222C63F5DA}</a:tableStyleId>
              </a:tblPr>
              <a:tblGrid>
                <a:gridCol w="547650">
                  <a:extLst>
                    <a:ext uri="{9D8B030D-6E8A-4147-A177-3AD203B41FA5}">
                      <a16:colId xmlns:a16="http://schemas.microsoft.com/office/drawing/2014/main" val="20000"/>
                    </a:ext>
                  </a:extLst>
                </a:gridCol>
                <a:gridCol w="547650">
                  <a:extLst>
                    <a:ext uri="{9D8B030D-6E8A-4147-A177-3AD203B41FA5}">
                      <a16:colId xmlns:a16="http://schemas.microsoft.com/office/drawing/2014/main" val="20001"/>
                    </a:ext>
                  </a:extLst>
                </a:gridCol>
                <a:gridCol w="547650">
                  <a:extLst>
                    <a:ext uri="{9D8B030D-6E8A-4147-A177-3AD203B41FA5}">
                      <a16:colId xmlns:a16="http://schemas.microsoft.com/office/drawing/2014/main" val="20002"/>
                    </a:ext>
                  </a:extLst>
                </a:gridCol>
              </a:tblGrid>
              <a:tr h="473628">
                <a:tc>
                  <a:txBody>
                    <a:bodyPr/>
                    <a:lstStyle/>
                    <a:p>
                      <a:r>
                        <a:rPr lang="en-US" altLang="zh-CN" dirty="0">
                          <a:solidFill>
                            <a:schemeClr val="tx1"/>
                          </a:solidFill>
                        </a:rPr>
                        <a:t>w</a:t>
                      </a:r>
                      <a:r>
                        <a:rPr lang="en-US" altLang="zh-CN" baseline="-25000" dirty="0">
                          <a:solidFill>
                            <a:schemeClr val="tx1"/>
                          </a:solidFill>
                        </a:rPr>
                        <a:t>21</a:t>
                      </a:r>
                      <a:endParaRPr lang="en-US" dirty="0">
                        <a:solidFill>
                          <a:schemeClr val="tx1"/>
                        </a:solidFill>
                      </a:endParaRPr>
                    </a:p>
                  </a:txBody>
                  <a:tcPr>
                    <a:solidFill>
                      <a:schemeClr val="accent1">
                        <a:lumMod val="20000"/>
                        <a:lumOff val="80000"/>
                      </a:schemeClr>
                    </a:solidFill>
                  </a:tcPr>
                </a:tc>
                <a:tc>
                  <a:txBody>
                    <a:bodyPr/>
                    <a:lstStyle/>
                    <a:p>
                      <a:r>
                        <a:rPr lang="en-US" altLang="zh-CN" dirty="0">
                          <a:solidFill>
                            <a:schemeClr val="tx1"/>
                          </a:solidFill>
                        </a:rPr>
                        <a:t>w</a:t>
                      </a:r>
                      <a:r>
                        <a:rPr lang="en-US" altLang="zh-CN" baseline="-25000" dirty="0">
                          <a:solidFill>
                            <a:schemeClr val="tx1"/>
                          </a:solidFill>
                        </a:rPr>
                        <a:t>22</a:t>
                      </a:r>
                      <a:endParaRPr lang="en-US" dirty="0">
                        <a:solidFill>
                          <a:schemeClr val="tx1"/>
                        </a:solidFill>
                      </a:endParaRPr>
                    </a:p>
                  </a:txBody>
                  <a:tcPr>
                    <a:solidFill>
                      <a:schemeClr val="accent1">
                        <a:lumMod val="20000"/>
                        <a:lumOff val="80000"/>
                      </a:schemeClr>
                    </a:solidFill>
                  </a:tcPr>
                </a:tc>
                <a:tc>
                  <a:txBody>
                    <a:bodyPr/>
                    <a:lstStyle/>
                    <a:p>
                      <a:r>
                        <a:rPr lang="en-US" altLang="zh-CN" dirty="0">
                          <a:solidFill>
                            <a:schemeClr val="tx1"/>
                          </a:solidFill>
                        </a:rPr>
                        <a:t>w</a:t>
                      </a:r>
                      <a:r>
                        <a:rPr lang="en-US" altLang="zh-CN" baseline="-25000" dirty="0">
                          <a:solidFill>
                            <a:schemeClr val="tx1"/>
                          </a:solidFill>
                        </a:rPr>
                        <a:t>23</a:t>
                      </a:r>
                      <a:endParaRPr lang="en-US"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3212756" y="1122754"/>
            <a:ext cx="66851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zh-CN" dirty="0"/>
              <a:t>word</a:t>
            </a:r>
            <a:endParaRPr lang="en-US" dirty="0"/>
          </a:p>
        </p:txBody>
      </p:sp>
      <p:cxnSp>
        <p:nvCxnSpPr>
          <p:cNvPr id="8" name="Straight Arrow Connector 7"/>
          <p:cNvCxnSpPr/>
          <p:nvPr/>
        </p:nvCxnSpPr>
        <p:spPr>
          <a:xfrm>
            <a:off x="4090086" y="1307420"/>
            <a:ext cx="2162433" cy="0"/>
          </a:xfrm>
          <a:prstGeom prst="straightConnector1">
            <a:avLst/>
          </a:prstGeom>
          <a:ln w="38100">
            <a:solidFill>
              <a:srgbClr val="00B050"/>
            </a:solidFill>
            <a:tailEnd type="triangle"/>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641926" y="3451496"/>
            <a:ext cx="9496446" cy="646331"/>
          </a:xfrm>
          <a:prstGeom prst="rect">
            <a:avLst/>
          </a:prstGeom>
          <a:noFill/>
        </p:spPr>
        <p:txBody>
          <a:bodyPr wrap="none" rtlCol="0">
            <a:spAutoFit/>
          </a:bodyPr>
          <a:lstStyle/>
          <a:p>
            <a:r>
              <a:rPr lang="en-US" altLang="zh-CN" dirty="0"/>
              <a:t>Learn</a:t>
            </a:r>
            <a:r>
              <a:rPr lang="zh-CN" altLang="en-US" b="1" dirty="0"/>
              <a:t> </a:t>
            </a:r>
            <a:r>
              <a:rPr lang="en-US" altLang="zh-CN" b="1" dirty="0" err="1">
                <a:solidFill>
                  <a:schemeClr val="accent6">
                    <a:lumMod val="75000"/>
                  </a:schemeClr>
                </a:solidFill>
              </a:rPr>
              <a:t>embeddings</a:t>
            </a:r>
            <a:r>
              <a:rPr lang="zh-CN" altLang="en-US" b="1" dirty="0">
                <a:solidFill>
                  <a:schemeClr val="accent6">
                    <a:lumMod val="75000"/>
                  </a:schemeClr>
                </a:solidFill>
              </a:rPr>
              <a:t> </a:t>
            </a:r>
            <a:r>
              <a:rPr lang="en-US" altLang="zh-CN" dirty="0"/>
              <a:t>for</a:t>
            </a:r>
            <a:r>
              <a:rPr lang="zh-CN" altLang="en-US" b="1" dirty="0"/>
              <a:t> </a:t>
            </a:r>
            <a:r>
              <a:rPr lang="en-US" altLang="zh-CN" b="1" dirty="0">
                <a:solidFill>
                  <a:schemeClr val="accent6">
                    <a:lumMod val="75000"/>
                  </a:schemeClr>
                </a:solidFill>
              </a:rPr>
              <a:t>continuous</a:t>
            </a:r>
            <a:r>
              <a:rPr lang="zh-CN" altLang="en-US" b="1" dirty="0">
                <a:solidFill>
                  <a:schemeClr val="accent6">
                    <a:lumMod val="75000"/>
                  </a:schemeClr>
                </a:solidFill>
              </a:rPr>
              <a:t> </a:t>
            </a:r>
            <a:r>
              <a:rPr lang="en-US" altLang="zh-CN" b="1" dirty="0">
                <a:solidFill>
                  <a:schemeClr val="accent6">
                    <a:lumMod val="75000"/>
                  </a:schemeClr>
                </a:solidFill>
              </a:rPr>
              <a:t>features</a:t>
            </a:r>
            <a:r>
              <a:rPr lang="zh-CN" altLang="en-US" b="1" dirty="0">
                <a:solidFill>
                  <a:schemeClr val="accent6">
                    <a:lumMod val="75000"/>
                  </a:schemeClr>
                </a:solidFill>
              </a:rPr>
              <a:t> </a:t>
            </a:r>
            <a:endParaRPr lang="en-US" altLang="zh-CN" b="1" dirty="0">
              <a:solidFill>
                <a:schemeClr val="accent6">
                  <a:lumMod val="75000"/>
                </a:schemeClr>
              </a:solidFill>
            </a:endParaRPr>
          </a:p>
          <a:p>
            <a:r>
              <a:rPr lang="en-US" altLang="zh-CN" b="1" dirty="0">
                <a:solidFill>
                  <a:schemeClr val="accent6">
                    <a:lumMod val="75000"/>
                  </a:schemeClr>
                </a:solidFill>
              </a:rPr>
              <a:t>	</a:t>
            </a:r>
            <a:r>
              <a:rPr lang="en-US" altLang="zh-CN" dirty="0"/>
              <a:t>map</a:t>
            </a:r>
            <a:r>
              <a:rPr lang="zh-CN" altLang="en-US" dirty="0"/>
              <a:t> </a:t>
            </a:r>
            <a:r>
              <a:rPr lang="en-US" altLang="zh-CN" dirty="0"/>
              <a:t>a</a:t>
            </a:r>
            <a:r>
              <a:rPr lang="zh-CN" altLang="en-US" dirty="0"/>
              <a:t> </a:t>
            </a:r>
            <a:r>
              <a:rPr lang="en-US" altLang="zh-CN" dirty="0"/>
              <a:t>feature</a:t>
            </a:r>
            <a:r>
              <a:rPr lang="zh-CN" altLang="en-US" dirty="0"/>
              <a:t> </a:t>
            </a:r>
            <a:r>
              <a:rPr lang="en-US" altLang="zh-CN" dirty="0"/>
              <a:t>value</a:t>
            </a:r>
            <a:r>
              <a:rPr lang="zh-CN" altLang="en-US" dirty="0"/>
              <a:t> </a:t>
            </a:r>
            <a:r>
              <a:rPr lang="en-US" altLang="zh-CN" dirty="0"/>
              <a:t>to</a:t>
            </a:r>
            <a:r>
              <a:rPr lang="zh-CN" altLang="en-US" dirty="0"/>
              <a:t> </a:t>
            </a:r>
            <a:r>
              <a:rPr lang="en-US" altLang="zh-CN" dirty="0"/>
              <a:t>a</a:t>
            </a:r>
            <a:r>
              <a:rPr lang="zh-CN" altLang="en-US" dirty="0"/>
              <a:t> </a:t>
            </a:r>
            <a:r>
              <a:rPr lang="en-US" altLang="zh-CN" dirty="0"/>
              <a:t>vector,</a:t>
            </a:r>
            <a:r>
              <a:rPr lang="zh-CN" altLang="en-US" dirty="0"/>
              <a:t> </a:t>
            </a:r>
            <a:r>
              <a:rPr lang="en-US" altLang="zh-CN" dirty="0"/>
              <a:t>to</a:t>
            </a:r>
            <a:r>
              <a:rPr lang="zh-CN" altLang="en-US" dirty="0"/>
              <a:t> </a:t>
            </a:r>
            <a:r>
              <a:rPr lang="en-US" altLang="zh-CN" dirty="0"/>
              <a:t>better</a:t>
            </a:r>
            <a:r>
              <a:rPr lang="zh-CN" altLang="en-US" dirty="0"/>
              <a:t> </a:t>
            </a:r>
            <a:r>
              <a:rPr lang="en-US" altLang="zh-CN" dirty="0"/>
              <a:t>represent</a:t>
            </a:r>
            <a:r>
              <a:rPr lang="zh-CN" altLang="en-US" dirty="0"/>
              <a:t> </a:t>
            </a:r>
            <a:r>
              <a:rPr lang="en-US" altLang="zh-CN" dirty="0"/>
              <a:t>the</a:t>
            </a:r>
            <a:r>
              <a:rPr lang="zh-CN" altLang="en-US" dirty="0"/>
              <a:t> </a:t>
            </a:r>
            <a:r>
              <a:rPr lang="en-US" altLang="zh-CN" dirty="0"/>
              <a:t>semantics</a:t>
            </a:r>
            <a:r>
              <a:rPr lang="zh-CN" altLang="en-US" dirty="0"/>
              <a:t> </a:t>
            </a:r>
            <a:r>
              <a:rPr lang="en-US" altLang="zh-CN" dirty="0"/>
              <a:t>of</a:t>
            </a:r>
            <a:r>
              <a:rPr lang="zh-CN" altLang="en-US" dirty="0"/>
              <a:t> </a:t>
            </a:r>
            <a:r>
              <a:rPr lang="en-US" altLang="zh-CN" dirty="0"/>
              <a:t>continuous</a:t>
            </a:r>
            <a:r>
              <a:rPr lang="zh-CN" altLang="en-US" dirty="0"/>
              <a:t> </a:t>
            </a:r>
            <a:r>
              <a:rPr lang="en-US" altLang="zh-CN" dirty="0"/>
              <a:t>feature.</a:t>
            </a:r>
            <a:endParaRPr lang="en-US" dirty="0"/>
          </a:p>
        </p:txBody>
      </p:sp>
      <p:sp>
        <p:nvSpPr>
          <p:cNvPr id="10" name="TextBox 9"/>
          <p:cNvSpPr txBox="1"/>
          <p:nvPr/>
        </p:nvSpPr>
        <p:spPr>
          <a:xfrm>
            <a:off x="444843" y="1805976"/>
            <a:ext cx="6532879" cy="369332"/>
          </a:xfrm>
          <a:prstGeom prst="rect">
            <a:avLst/>
          </a:prstGeom>
          <a:noFill/>
        </p:spPr>
        <p:txBody>
          <a:bodyPr wrap="none" rtlCol="0">
            <a:spAutoFit/>
          </a:bodyPr>
          <a:lstStyle/>
          <a:p>
            <a:r>
              <a:rPr lang="zh-CN" altLang="en-US" b="1" dirty="0">
                <a:solidFill>
                  <a:schemeClr val="accent6">
                    <a:lumMod val="75000"/>
                  </a:schemeClr>
                </a:solidFill>
              </a:rPr>
              <a:t> </a:t>
            </a:r>
            <a:r>
              <a:rPr lang="en-US" altLang="zh-CN" dirty="0"/>
              <a:t>can</a:t>
            </a:r>
            <a:r>
              <a:rPr lang="zh-CN" altLang="en-US" dirty="0"/>
              <a:t> </a:t>
            </a:r>
            <a:r>
              <a:rPr lang="en-US" altLang="zh-CN" dirty="0"/>
              <a:t>we</a:t>
            </a:r>
            <a:r>
              <a:rPr lang="zh-CN" altLang="en-US" dirty="0"/>
              <a:t> </a:t>
            </a:r>
            <a:r>
              <a:rPr lang="en-US" altLang="zh-CN" dirty="0"/>
              <a:t>build</a:t>
            </a:r>
            <a:r>
              <a:rPr lang="zh-CN" altLang="en-US" dirty="0"/>
              <a:t> </a:t>
            </a:r>
            <a:r>
              <a:rPr lang="en-US" altLang="zh-CN" dirty="0"/>
              <a:t>vector</a:t>
            </a:r>
            <a:r>
              <a:rPr lang="zh-CN" altLang="en-US" dirty="0"/>
              <a:t> </a:t>
            </a:r>
            <a:r>
              <a:rPr lang="en-US" altLang="zh-CN" dirty="0"/>
              <a:t>space</a:t>
            </a:r>
            <a:r>
              <a:rPr lang="zh-CN" altLang="en-US" dirty="0"/>
              <a:t> </a:t>
            </a:r>
            <a:r>
              <a:rPr lang="en-US" altLang="zh-CN" dirty="0"/>
              <a:t>representations</a:t>
            </a:r>
            <a:r>
              <a:rPr lang="zh-CN" altLang="en-US" dirty="0"/>
              <a:t> </a:t>
            </a:r>
            <a:r>
              <a:rPr lang="en-US" altLang="zh-CN" dirty="0"/>
              <a:t>for</a:t>
            </a:r>
            <a:r>
              <a:rPr lang="zh-CN" altLang="en-US" dirty="0"/>
              <a:t> </a:t>
            </a:r>
            <a:r>
              <a:rPr lang="en-US" altLang="zh-CN" dirty="0"/>
              <a:t>continuous</a:t>
            </a:r>
            <a:r>
              <a:rPr lang="zh-CN" altLang="en-US" dirty="0"/>
              <a:t> </a:t>
            </a:r>
            <a:r>
              <a:rPr lang="en-US" altLang="zh-CN" dirty="0"/>
              <a:t>features?</a:t>
            </a:r>
            <a:endParaRPr lang="en-US" dirty="0"/>
          </a:p>
        </p:txBody>
      </p:sp>
      <p:sp>
        <p:nvSpPr>
          <p:cNvPr id="11" name="TextBox 10"/>
          <p:cNvSpPr txBox="1"/>
          <p:nvPr/>
        </p:nvSpPr>
        <p:spPr>
          <a:xfrm>
            <a:off x="444843" y="2321531"/>
            <a:ext cx="6996787" cy="646331"/>
          </a:xfrm>
          <a:prstGeom prst="rect">
            <a:avLst/>
          </a:prstGeom>
          <a:noFill/>
        </p:spPr>
        <p:txBody>
          <a:bodyPr wrap="none" rtlCol="0">
            <a:spAutoFit/>
          </a:bodyPr>
          <a:lstStyle/>
          <a:p>
            <a:r>
              <a:rPr lang="zh-CN" altLang="en-US" b="1" dirty="0">
                <a:solidFill>
                  <a:schemeClr val="accent6">
                    <a:lumMod val="75000"/>
                  </a:schemeClr>
                </a:solidFill>
              </a:rPr>
              <a:t> </a:t>
            </a:r>
            <a:r>
              <a:rPr lang="en-US" altLang="zh-CN" dirty="0"/>
              <a:t>continuous</a:t>
            </a:r>
            <a:r>
              <a:rPr lang="zh-CN" altLang="en-US" dirty="0"/>
              <a:t> </a:t>
            </a:r>
            <a:r>
              <a:rPr lang="en-US" altLang="zh-CN" dirty="0"/>
              <a:t>features</a:t>
            </a:r>
            <a:r>
              <a:rPr lang="zh-CN" altLang="en-US" dirty="0"/>
              <a:t> </a:t>
            </a:r>
            <a:r>
              <a:rPr lang="en-US" altLang="zh-CN" dirty="0"/>
              <a:t>may</a:t>
            </a:r>
            <a:r>
              <a:rPr lang="zh-CN" altLang="en-US" dirty="0"/>
              <a:t> </a:t>
            </a:r>
            <a:r>
              <a:rPr lang="en-US" altLang="zh-CN" dirty="0"/>
              <a:t>supply</a:t>
            </a:r>
            <a:r>
              <a:rPr lang="zh-CN" altLang="en-US" dirty="0"/>
              <a:t> </a:t>
            </a:r>
            <a:r>
              <a:rPr lang="en-US" altLang="zh-CN" dirty="0"/>
              <a:t>rich</a:t>
            </a:r>
            <a:r>
              <a:rPr lang="zh-CN" altLang="en-US" dirty="0"/>
              <a:t> </a:t>
            </a:r>
            <a:r>
              <a:rPr lang="en-US" altLang="zh-CN" dirty="0"/>
              <a:t>semantics.</a:t>
            </a:r>
          </a:p>
          <a:p>
            <a:r>
              <a:rPr lang="en-US" dirty="0"/>
              <a:t>	</a:t>
            </a:r>
            <a:r>
              <a:rPr lang="zh-CN" altLang="en-US" dirty="0">
                <a:solidFill>
                  <a:schemeClr val="bg2">
                    <a:lumMod val="50000"/>
                  </a:schemeClr>
                </a:solidFill>
              </a:rPr>
              <a:t>     </a:t>
            </a:r>
            <a:r>
              <a:rPr lang="en-US" altLang="zh-CN" dirty="0">
                <a:solidFill>
                  <a:schemeClr val="bg2">
                    <a:lumMod val="50000"/>
                  </a:schemeClr>
                </a:solidFill>
              </a:rPr>
              <a:t>(different</a:t>
            </a:r>
            <a:r>
              <a:rPr lang="zh-CN" altLang="en-US" dirty="0">
                <a:solidFill>
                  <a:schemeClr val="bg2">
                    <a:lumMod val="50000"/>
                  </a:schemeClr>
                </a:solidFill>
              </a:rPr>
              <a:t> </a:t>
            </a:r>
            <a:r>
              <a:rPr lang="en-US" altLang="zh-CN" dirty="0">
                <a:solidFill>
                  <a:schemeClr val="bg2">
                    <a:lumMod val="50000"/>
                  </a:schemeClr>
                </a:solidFill>
              </a:rPr>
              <a:t>feature</a:t>
            </a:r>
            <a:r>
              <a:rPr lang="zh-CN" altLang="en-US" dirty="0">
                <a:solidFill>
                  <a:schemeClr val="bg2">
                    <a:lumMod val="50000"/>
                  </a:schemeClr>
                </a:solidFill>
              </a:rPr>
              <a:t> </a:t>
            </a:r>
            <a:r>
              <a:rPr lang="en-US" altLang="zh-CN" dirty="0">
                <a:solidFill>
                  <a:schemeClr val="bg2">
                    <a:lumMod val="50000"/>
                  </a:schemeClr>
                </a:solidFill>
              </a:rPr>
              <a:t>values</a:t>
            </a:r>
            <a:r>
              <a:rPr lang="zh-CN" altLang="en-US" dirty="0">
                <a:solidFill>
                  <a:schemeClr val="bg2">
                    <a:lumMod val="50000"/>
                  </a:schemeClr>
                </a:solidFill>
              </a:rPr>
              <a:t> </a:t>
            </a:r>
            <a:r>
              <a:rPr lang="en-US" altLang="zh-CN" dirty="0">
                <a:solidFill>
                  <a:schemeClr val="bg2">
                    <a:lumMod val="50000"/>
                  </a:schemeClr>
                </a:solidFill>
              </a:rPr>
              <a:t>could</a:t>
            </a:r>
            <a:r>
              <a:rPr lang="zh-CN" altLang="en-US" dirty="0">
                <a:solidFill>
                  <a:schemeClr val="bg2">
                    <a:lumMod val="50000"/>
                  </a:schemeClr>
                </a:solidFill>
              </a:rPr>
              <a:t> </a:t>
            </a:r>
            <a:r>
              <a:rPr lang="en-US" altLang="zh-CN" dirty="0">
                <a:solidFill>
                  <a:schemeClr val="bg2">
                    <a:lumMod val="50000"/>
                  </a:schemeClr>
                </a:solidFill>
              </a:rPr>
              <a:t>have</a:t>
            </a:r>
            <a:r>
              <a:rPr lang="zh-CN" altLang="en-US" dirty="0">
                <a:solidFill>
                  <a:schemeClr val="bg2">
                    <a:lumMod val="50000"/>
                  </a:schemeClr>
                </a:solidFill>
              </a:rPr>
              <a:t> </a:t>
            </a:r>
            <a:r>
              <a:rPr lang="en-US" altLang="zh-CN" dirty="0">
                <a:solidFill>
                  <a:schemeClr val="bg2">
                    <a:lumMod val="50000"/>
                  </a:schemeClr>
                </a:solidFill>
              </a:rPr>
              <a:t>very</a:t>
            </a:r>
            <a:r>
              <a:rPr lang="zh-CN" altLang="en-US" dirty="0">
                <a:solidFill>
                  <a:schemeClr val="bg2">
                    <a:lumMod val="50000"/>
                  </a:schemeClr>
                </a:solidFill>
              </a:rPr>
              <a:t> </a:t>
            </a:r>
            <a:r>
              <a:rPr lang="en-US" altLang="zh-CN" dirty="0">
                <a:solidFill>
                  <a:schemeClr val="bg2">
                    <a:lumMod val="50000"/>
                  </a:schemeClr>
                </a:solidFill>
              </a:rPr>
              <a:t>different</a:t>
            </a:r>
            <a:r>
              <a:rPr lang="zh-CN" altLang="en-US" dirty="0">
                <a:solidFill>
                  <a:schemeClr val="bg2">
                    <a:lumMod val="50000"/>
                  </a:schemeClr>
                </a:solidFill>
              </a:rPr>
              <a:t> </a:t>
            </a:r>
            <a:r>
              <a:rPr lang="en-US" altLang="zh-CN" dirty="0">
                <a:solidFill>
                  <a:schemeClr val="bg2">
                    <a:lumMod val="50000"/>
                  </a:schemeClr>
                </a:solidFill>
              </a:rPr>
              <a:t>meanings)</a:t>
            </a:r>
            <a:endParaRPr lang="en-US" dirty="0">
              <a:solidFill>
                <a:schemeClr val="bg2">
                  <a:lumMod val="50000"/>
                </a:schemeClr>
              </a:solidFill>
            </a:endParaRPr>
          </a:p>
        </p:txBody>
      </p:sp>
      <p:sp>
        <p:nvSpPr>
          <p:cNvPr id="12" name="Down Arrow 11"/>
          <p:cNvSpPr/>
          <p:nvPr/>
        </p:nvSpPr>
        <p:spPr>
          <a:xfrm>
            <a:off x="851991" y="2776673"/>
            <a:ext cx="223048" cy="674823"/>
          </a:xfrm>
          <a:prstGeom prst="downArrow">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p:cNvSpPr txBox="1"/>
          <p:nvPr/>
        </p:nvSpPr>
        <p:spPr>
          <a:xfrm>
            <a:off x="444843" y="4244050"/>
            <a:ext cx="11564063" cy="1200329"/>
          </a:xfrm>
          <a:prstGeom prst="rect">
            <a:avLst/>
          </a:prstGeom>
          <a:noFill/>
        </p:spPr>
        <p:txBody>
          <a:bodyPr wrap="none" rtlCol="0">
            <a:spAutoFit/>
          </a:bodyPr>
          <a:lstStyle/>
          <a:p>
            <a:r>
              <a:rPr lang="en-US" altLang="zh-CN" b="1" dirty="0">
                <a:solidFill>
                  <a:srgbClr val="7030A0"/>
                </a:solidFill>
              </a:rPr>
              <a:t>Smoothness</a:t>
            </a:r>
            <a:r>
              <a:rPr lang="zh-CN" altLang="en-US" b="1" dirty="0">
                <a:solidFill>
                  <a:srgbClr val="7030A0"/>
                </a:solidFill>
              </a:rPr>
              <a:t> </a:t>
            </a:r>
            <a:r>
              <a:rPr lang="en-US" altLang="zh-CN" b="1" dirty="0">
                <a:solidFill>
                  <a:srgbClr val="7030A0"/>
                </a:solidFill>
              </a:rPr>
              <a:t>prior</a:t>
            </a:r>
            <a:r>
              <a:rPr lang="en-US" altLang="zh-CN" dirty="0"/>
              <a:t>:</a:t>
            </a:r>
            <a:r>
              <a:rPr lang="zh-CN" altLang="en-US" dirty="0"/>
              <a:t> </a:t>
            </a:r>
            <a:r>
              <a:rPr lang="en-US" altLang="zh-CN" dirty="0"/>
              <a:t>similar</a:t>
            </a:r>
            <a:r>
              <a:rPr lang="zh-CN" altLang="en-US" dirty="0"/>
              <a:t> </a:t>
            </a:r>
            <a:r>
              <a:rPr lang="en-US" altLang="zh-CN" dirty="0"/>
              <a:t>values</a:t>
            </a:r>
            <a:r>
              <a:rPr lang="zh-CN" altLang="en-US" dirty="0"/>
              <a:t> </a:t>
            </a:r>
            <a:r>
              <a:rPr lang="en-US" altLang="zh-CN" dirty="0"/>
              <a:t>have</a:t>
            </a:r>
            <a:r>
              <a:rPr lang="zh-CN" altLang="en-US" dirty="0"/>
              <a:t> </a:t>
            </a:r>
            <a:r>
              <a:rPr lang="en-US" altLang="zh-CN" dirty="0"/>
              <a:t>similar</a:t>
            </a:r>
            <a:r>
              <a:rPr lang="zh-CN" altLang="en-US" dirty="0"/>
              <a:t> </a:t>
            </a:r>
            <a:r>
              <a:rPr lang="en-US" altLang="zh-CN" dirty="0"/>
              <a:t>meanings</a:t>
            </a:r>
            <a:endParaRPr lang="en-US" altLang="zh-CN" b="1" dirty="0">
              <a:solidFill>
                <a:schemeClr val="accent6">
                  <a:lumMod val="75000"/>
                </a:schemeClr>
              </a:solidFill>
            </a:endParaRPr>
          </a:p>
          <a:p>
            <a:r>
              <a:rPr lang="en-US" altLang="zh-CN" b="1" dirty="0">
                <a:solidFill>
                  <a:schemeClr val="accent6">
                    <a:lumMod val="75000"/>
                  </a:schemeClr>
                </a:solidFill>
              </a:rPr>
              <a:t>	</a:t>
            </a:r>
            <a:r>
              <a:rPr lang="zh-CN" altLang="en-US" b="1" dirty="0">
                <a:solidFill>
                  <a:schemeClr val="accent6">
                    <a:lumMod val="75000"/>
                  </a:schemeClr>
                </a:solidFill>
              </a:rPr>
              <a:t> </a:t>
            </a:r>
            <a:r>
              <a:rPr lang="en-US" altLang="zh-CN" b="1" dirty="0">
                <a:solidFill>
                  <a:schemeClr val="accent6">
                    <a:lumMod val="75000"/>
                  </a:schemeClr>
                </a:solidFill>
              </a:rPr>
              <a:t>-</a:t>
            </a:r>
            <a:r>
              <a:rPr lang="en-US" dirty="0"/>
              <a:t> physical attributes (e.g. speed and acceleration) generally do not change abruptly in a space or time</a:t>
            </a:r>
          </a:p>
          <a:p>
            <a:r>
              <a:rPr lang="zh-CN" altLang="en-US" dirty="0"/>
              <a:t>                   </a:t>
            </a:r>
            <a:r>
              <a:rPr lang="en-US" altLang="zh-CN" dirty="0"/>
              <a:t>-</a:t>
            </a:r>
            <a:r>
              <a:rPr lang="zh-CN" altLang="en-US" dirty="0"/>
              <a:t> </a:t>
            </a:r>
            <a:r>
              <a:rPr lang="en-US" dirty="0"/>
              <a:t>semantics of a particular continuous attribute are more or less coherent around a given value, e.g. speed </a:t>
            </a:r>
          </a:p>
          <a:p>
            <a:r>
              <a:rPr lang="zh-CN" altLang="en-US" dirty="0"/>
              <a:t>                      </a:t>
            </a:r>
            <a:r>
              <a:rPr lang="en-US" dirty="0"/>
              <a:t>changes in transportation modes do not occur all of a sudden. </a:t>
            </a:r>
          </a:p>
        </p:txBody>
      </p:sp>
      <p:sp>
        <p:nvSpPr>
          <p:cNvPr id="14" name="Down Arrow 13"/>
          <p:cNvSpPr/>
          <p:nvPr/>
        </p:nvSpPr>
        <p:spPr>
          <a:xfrm>
            <a:off x="851991" y="4844214"/>
            <a:ext cx="223048" cy="674823"/>
          </a:xfrm>
          <a:prstGeom prst="downArrow">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1866634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833" y="133613"/>
            <a:ext cx="3067443" cy="369332"/>
          </a:xfrm>
          <a:prstGeom prst="rect">
            <a:avLst/>
          </a:prstGeom>
          <a:noFill/>
        </p:spPr>
        <p:txBody>
          <a:bodyPr wrap="none" rtlCol="0">
            <a:spAutoFit/>
          </a:bodyPr>
          <a:lstStyle/>
          <a:p>
            <a:r>
              <a:rPr lang="en-US" altLang="zh-CN" dirty="0"/>
              <a:t>feature</a:t>
            </a:r>
            <a:r>
              <a:rPr lang="zh-CN" altLang="en-US" dirty="0"/>
              <a:t> </a:t>
            </a:r>
            <a:r>
              <a:rPr lang="en-US" altLang="zh-CN" dirty="0"/>
              <a:t>f1</a:t>
            </a:r>
            <a:r>
              <a:rPr lang="zh-CN" altLang="en-US" dirty="0"/>
              <a:t> </a:t>
            </a:r>
            <a:r>
              <a:rPr lang="en-US" altLang="zh-CN" dirty="0"/>
              <a:t>in</a:t>
            </a:r>
            <a:r>
              <a:rPr lang="zh-CN" altLang="en-US" dirty="0"/>
              <a:t> </a:t>
            </a:r>
            <a:r>
              <a:rPr lang="en-US" altLang="zh-CN" dirty="0"/>
              <a:t>the</a:t>
            </a:r>
            <a:r>
              <a:rPr lang="zh-CN" altLang="en-US" dirty="0"/>
              <a:t> </a:t>
            </a:r>
            <a:r>
              <a:rPr lang="en-US" altLang="zh-CN" dirty="0"/>
              <a:t>range</a:t>
            </a:r>
            <a:r>
              <a:rPr lang="zh-CN" altLang="en-US" dirty="0"/>
              <a:t> </a:t>
            </a:r>
            <a:r>
              <a:rPr lang="en-US" altLang="zh-CN" dirty="0"/>
              <a:t>of</a:t>
            </a:r>
            <a:r>
              <a:rPr lang="zh-CN" altLang="en-US" dirty="0"/>
              <a:t> </a:t>
            </a:r>
            <a:r>
              <a:rPr lang="en-US" altLang="zh-CN" dirty="0"/>
              <a:t>[0,</a:t>
            </a:r>
            <a:r>
              <a:rPr lang="zh-CN" altLang="en-US" dirty="0"/>
              <a:t> </a:t>
            </a:r>
            <a:r>
              <a:rPr lang="en-US" altLang="zh-CN" dirty="0"/>
              <a:t>3]</a:t>
            </a:r>
            <a:endParaRPr lang="en-US" dirty="0"/>
          </a:p>
        </p:txBody>
      </p:sp>
      <p:sp>
        <p:nvSpPr>
          <p:cNvPr id="3" name="Down Arrow 2"/>
          <p:cNvSpPr/>
          <p:nvPr/>
        </p:nvSpPr>
        <p:spPr>
          <a:xfrm>
            <a:off x="2014152" y="502945"/>
            <a:ext cx="185351" cy="37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62767" y="489377"/>
            <a:ext cx="2399888" cy="369332"/>
          </a:xfrm>
          <a:prstGeom prst="rect">
            <a:avLst/>
          </a:prstGeom>
          <a:noFill/>
        </p:spPr>
        <p:txBody>
          <a:bodyPr wrap="none" rtlCol="0">
            <a:spAutoFit/>
          </a:bodyPr>
          <a:lstStyle/>
          <a:p>
            <a:r>
              <a:rPr lang="en-US" altLang="zh-CN" dirty="0"/>
              <a:t>discretization</a:t>
            </a:r>
            <a:r>
              <a:rPr lang="zh-CN" altLang="en-US" dirty="0"/>
              <a:t> </a:t>
            </a:r>
            <a:r>
              <a:rPr lang="en-US" altLang="zh-CN" dirty="0"/>
              <a:t>algorithm</a:t>
            </a:r>
            <a:endParaRPr lang="en-US" dirty="0"/>
          </a:p>
        </p:txBody>
      </p:sp>
      <p:grpSp>
        <p:nvGrpSpPr>
          <p:cNvPr id="5" name="Group 4"/>
          <p:cNvGrpSpPr/>
          <p:nvPr/>
        </p:nvGrpSpPr>
        <p:grpSpPr>
          <a:xfrm>
            <a:off x="1077822" y="1039356"/>
            <a:ext cx="2169889" cy="453378"/>
            <a:chOff x="4235419" y="2395534"/>
            <a:chExt cx="2169889" cy="453378"/>
          </a:xfrm>
        </p:grpSpPr>
        <p:cxnSp>
          <p:nvCxnSpPr>
            <p:cNvPr id="6" name="Straight Connector 5"/>
            <p:cNvCxnSpPr/>
            <p:nvPr/>
          </p:nvCxnSpPr>
          <p:spPr>
            <a:xfrm>
              <a:off x="4386263" y="2500312"/>
              <a:ext cx="1943100" cy="0"/>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a:off x="4386263" y="2414587"/>
              <a:ext cx="0" cy="85725"/>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a:off x="6324599" y="2414588"/>
              <a:ext cx="0" cy="85725"/>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5010155" y="2395534"/>
              <a:ext cx="0" cy="85725"/>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5619757" y="2405056"/>
              <a:ext cx="0" cy="85725"/>
            </a:xfrm>
            <a:prstGeom prst="line">
              <a:avLst/>
            </a:prstGeom>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235419" y="2500312"/>
              <a:ext cx="288862" cy="338554"/>
            </a:xfrm>
            <a:prstGeom prst="rect">
              <a:avLst/>
            </a:prstGeom>
            <a:noFill/>
          </p:spPr>
          <p:txBody>
            <a:bodyPr wrap="none" rtlCol="0">
              <a:spAutoFit/>
            </a:bodyPr>
            <a:lstStyle/>
            <a:p>
              <a:r>
                <a:rPr lang="en-US" altLang="zh-CN" sz="1600" dirty="0">
                  <a:latin typeface="Times New Roman" charset="0"/>
                  <a:ea typeface="Times New Roman" charset="0"/>
                  <a:cs typeface="Times New Roman" charset="0"/>
                </a:rPr>
                <a:t>0</a:t>
              </a:r>
              <a:endParaRPr lang="en-US" sz="1600" dirty="0">
                <a:latin typeface="Times New Roman" charset="0"/>
                <a:ea typeface="Times New Roman" charset="0"/>
                <a:cs typeface="Times New Roman" charset="0"/>
              </a:endParaRPr>
            </a:p>
          </p:txBody>
        </p:sp>
        <p:sp>
          <p:nvSpPr>
            <p:cNvPr id="12" name="TextBox 11"/>
            <p:cNvSpPr txBox="1"/>
            <p:nvPr/>
          </p:nvSpPr>
          <p:spPr>
            <a:xfrm>
              <a:off x="4862428" y="2500312"/>
              <a:ext cx="288862" cy="338554"/>
            </a:xfrm>
            <a:prstGeom prst="rect">
              <a:avLst/>
            </a:prstGeom>
            <a:noFill/>
          </p:spPr>
          <p:txBody>
            <a:bodyPr wrap="none" rtlCol="0">
              <a:spAutoFit/>
            </a:bodyPr>
            <a:lstStyle/>
            <a:p>
              <a:r>
                <a:rPr lang="en-US" altLang="zh-CN" sz="1600" dirty="0">
                  <a:latin typeface="Times New Roman" charset="0"/>
                  <a:ea typeface="Times New Roman" charset="0"/>
                  <a:cs typeface="Times New Roman" charset="0"/>
                </a:rPr>
                <a:t>1</a:t>
              </a:r>
              <a:endParaRPr lang="en-US" sz="1600" dirty="0">
                <a:latin typeface="Times New Roman" charset="0"/>
                <a:ea typeface="Times New Roman" charset="0"/>
                <a:cs typeface="Times New Roman" charset="0"/>
              </a:endParaRPr>
            </a:p>
          </p:txBody>
        </p:sp>
        <p:sp>
          <p:nvSpPr>
            <p:cNvPr id="13" name="TextBox 12"/>
            <p:cNvSpPr txBox="1"/>
            <p:nvPr/>
          </p:nvSpPr>
          <p:spPr>
            <a:xfrm>
              <a:off x="5489437" y="2510358"/>
              <a:ext cx="288862" cy="338554"/>
            </a:xfrm>
            <a:prstGeom prst="rect">
              <a:avLst/>
            </a:prstGeom>
            <a:noFill/>
          </p:spPr>
          <p:txBody>
            <a:bodyPr wrap="none" rtlCol="0">
              <a:spAutoFit/>
            </a:bodyPr>
            <a:lstStyle/>
            <a:p>
              <a:r>
                <a:rPr lang="en-US" altLang="zh-CN" sz="1600" dirty="0">
                  <a:latin typeface="Times New Roman" charset="0"/>
                  <a:ea typeface="Times New Roman" charset="0"/>
                  <a:cs typeface="Times New Roman" charset="0"/>
                </a:rPr>
                <a:t>2</a:t>
              </a:r>
              <a:endParaRPr lang="en-US" sz="1600" dirty="0">
                <a:latin typeface="Times New Roman" charset="0"/>
                <a:ea typeface="Times New Roman" charset="0"/>
                <a:cs typeface="Times New Roman" charset="0"/>
              </a:endParaRPr>
            </a:p>
          </p:txBody>
        </p:sp>
        <p:sp>
          <p:nvSpPr>
            <p:cNvPr id="14" name="TextBox 13"/>
            <p:cNvSpPr txBox="1"/>
            <p:nvPr/>
          </p:nvSpPr>
          <p:spPr>
            <a:xfrm>
              <a:off x="6116446" y="2510358"/>
              <a:ext cx="288862" cy="338554"/>
            </a:xfrm>
            <a:prstGeom prst="rect">
              <a:avLst/>
            </a:prstGeom>
            <a:noFill/>
          </p:spPr>
          <p:txBody>
            <a:bodyPr wrap="none" rtlCol="0">
              <a:spAutoFit/>
            </a:bodyPr>
            <a:lstStyle/>
            <a:p>
              <a:r>
                <a:rPr lang="en-US" altLang="zh-CN" sz="1600">
                  <a:latin typeface="Times New Roman" charset="0"/>
                  <a:ea typeface="Times New Roman" charset="0"/>
                  <a:cs typeface="Times New Roman" charset="0"/>
                </a:rPr>
                <a:t>3</a:t>
              </a:r>
              <a:endParaRPr lang="en-US" sz="1600">
                <a:latin typeface="Times New Roman" charset="0"/>
                <a:ea typeface="Times New Roman" charset="0"/>
                <a:cs typeface="Times New Roman" charset="0"/>
              </a:endParaRPr>
            </a:p>
          </p:txBody>
        </p:sp>
      </p:grpSp>
      <p:sp>
        <p:nvSpPr>
          <p:cNvPr id="15" name="TextBox 14"/>
          <p:cNvSpPr txBox="1"/>
          <p:nvPr/>
        </p:nvSpPr>
        <p:spPr>
          <a:xfrm>
            <a:off x="67701" y="1415991"/>
            <a:ext cx="4263603" cy="369332"/>
          </a:xfrm>
          <a:prstGeom prst="rect">
            <a:avLst/>
          </a:prstGeom>
          <a:noFill/>
        </p:spPr>
        <p:txBody>
          <a:bodyPr wrap="none" rtlCol="0">
            <a:spAutoFit/>
          </a:bodyPr>
          <a:lstStyle/>
          <a:p>
            <a:r>
              <a:rPr lang="en-US" altLang="zh-CN" dirty="0"/>
              <a:t>each</a:t>
            </a:r>
            <a:r>
              <a:rPr lang="zh-CN" altLang="en-US" dirty="0"/>
              <a:t> </a:t>
            </a:r>
            <a:r>
              <a:rPr lang="en-US" altLang="zh-CN" dirty="0"/>
              <a:t>interval</a:t>
            </a:r>
            <a:r>
              <a:rPr lang="zh-CN" altLang="en-US" dirty="0"/>
              <a:t> </a:t>
            </a:r>
            <a:r>
              <a:rPr lang="en-US" altLang="zh-CN" dirty="0"/>
              <a:t>has</a:t>
            </a:r>
            <a:r>
              <a:rPr lang="zh-CN" altLang="en-US" dirty="0"/>
              <a:t> </a:t>
            </a:r>
            <a:r>
              <a:rPr lang="en-US" altLang="zh-CN" dirty="0"/>
              <a:t>its</a:t>
            </a:r>
            <a:r>
              <a:rPr lang="zh-CN" altLang="en-US" dirty="0"/>
              <a:t> </a:t>
            </a:r>
            <a:r>
              <a:rPr lang="en-US" altLang="zh-CN" dirty="0"/>
              <a:t>own</a:t>
            </a:r>
            <a:r>
              <a:rPr lang="zh-CN" altLang="en-US" dirty="0"/>
              <a:t> </a:t>
            </a:r>
            <a:r>
              <a:rPr lang="en-US" altLang="zh-CN" dirty="0"/>
              <a:t>embedding</a:t>
            </a:r>
            <a:r>
              <a:rPr lang="zh-CN" altLang="en-US" dirty="0"/>
              <a:t> </a:t>
            </a:r>
            <a:r>
              <a:rPr lang="en-US" altLang="zh-CN" dirty="0"/>
              <a:t>vector</a:t>
            </a:r>
            <a:endParaRPr lang="en-US" dirty="0"/>
          </a:p>
        </p:txBody>
      </p:sp>
      <p:sp>
        <p:nvSpPr>
          <p:cNvPr id="16" name="Down Arrow 15"/>
          <p:cNvSpPr/>
          <p:nvPr/>
        </p:nvSpPr>
        <p:spPr>
          <a:xfrm>
            <a:off x="2002173" y="1814866"/>
            <a:ext cx="185351" cy="37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428596" y="2218608"/>
            <a:ext cx="1356462" cy="369332"/>
          </a:xfrm>
          <a:prstGeom prst="rect">
            <a:avLst/>
          </a:prstGeom>
          <a:noFill/>
        </p:spPr>
        <p:txBody>
          <a:bodyPr wrap="none" rtlCol="0">
            <a:spAutoFit/>
          </a:bodyPr>
          <a:lstStyle/>
          <a:p>
            <a:r>
              <a:rPr lang="en-US" altLang="zh-CN" dirty="0"/>
              <a:t>when</a:t>
            </a:r>
            <a:r>
              <a:rPr lang="zh-CN" altLang="en-US" dirty="0"/>
              <a:t> </a:t>
            </a:r>
            <a:r>
              <a:rPr lang="en-US" altLang="zh-CN" dirty="0"/>
              <a:t>f1=1.5</a:t>
            </a:r>
            <a:endParaRPr lang="en-US" dirty="0"/>
          </a:p>
        </p:txBody>
      </p:sp>
      <p:grpSp>
        <p:nvGrpSpPr>
          <p:cNvPr id="18" name="Group 17"/>
          <p:cNvGrpSpPr/>
          <p:nvPr/>
        </p:nvGrpSpPr>
        <p:grpSpPr>
          <a:xfrm>
            <a:off x="1033849" y="2740630"/>
            <a:ext cx="2169889" cy="453378"/>
            <a:chOff x="4235419" y="2395534"/>
            <a:chExt cx="2169889" cy="453378"/>
          </a:xfrm>
        </p:grpSpPr>
        <p:cxnSp>
          <p:nvCxnSpPr>
            <p:cNvPr id="19" name="Straight Connector 18"/>
            <p:cNvCxnSpPr/>
            <p:nvPr/>
          </p:nvCxnSpPr>
          <p:spPr>
            <a:xfrm>
              <a:off x="4386263" y="2500312"/>
              <a:ext cx="1943100" cy="0"/>
            </a:xfrm>
            <a:prstGeom prst="line">
              <a:avLst/>
            </a:prstGeom>
            <a:ln>
              <a:headEnd type="none"/>
              <a:tailEnd type="none"/>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386263" y="2414587"/>
              <a:ext cx="0" cy="85725"/>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6324599" y="2414588"/>
              <a:ext cx="0" cy="8572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5010155" y="2395534"/>
              <a:ext cx="0" cy="85725"/>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5619757" y="2405056"/>
              <a:ext cx="0" cy="85725"/>
            </a:xfrm>
            <a:prstGeom prst="line">
              <a:avLst/>
            </a:prstGeom>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4235419" y="2500312"/>
              <a:ext cx="288862" cy="338554"/>
            </a:xfrm>
            <a:prstGeom prst="rect">
              <a:avLst/>
            </a:prstGeom>
            <a:noFill/>
          </p:spPr>
          <p:txBody>
            <a:bodyPr wrap="none" rtlCol="0">
              <a:spAutoFit/>
            </a:bodyPr>
            <a:lstStyle/>
            <a:p>
              <a:r>
                <a:rPr lang="en-US" altLang="zh-CN" sz="1600" dirty="0">
                  <a:latin typeface="Times New Roman" charset="0"/>
                  <a:ea typeface="Times New Roman" charset="0"/>
                  <a:cs typeface="Times New Roman" charset="0"/>
                </a:rPr>
                <a:t>0</a:t>
              </a:r>
              <a:endParaRPr lang="en-US" sz="1600" dirty="0">
                <a:latin typeface="Times New Roman" charset="0"/>
                <a:ea typeface="Times New Roman" charset="0"/>
                <a:cs typeface="Times New Roman" charset="0"/>
              </a:endParaRPr>
            </a:p>
          </p:txBody>
        </p:sp>
        <p:sp>
          <p:nvSpPr>
            <p:cNvPr id="25" name="TextBox 24"/>
            <p:cNvSpPr txBox="1"/>
            <p:nvPr/>
          </p:nvSpPr>
          <p:spPr>
            <a:xfrm>
              <a:off x="4862428" y="2500312"/>
              <a:ext cx="288862" cy="338554"/>
            </a:xfrm>
            <a:prstGeom prst="rect">
              <a:avLst/>
            </a:prstGeom>
            <a:noFill/>
          </p:spPr>
          <p:txBody>
            <a:bodyPr wrap="none" rtlCol="0">
              <a:spAutoFit/>
            </a:bodyPr>
            <a:lstStyle/>
            <a:p>
              <a:r>
                <a:rPr lang="en-US" altLang="zh-CN" sz="1600" dirty="0">
                  <a:latin typeface="Times New Roman" charset="0"/>
                  <a:ea typeface="Times New Roman" charset="0"/>
                  <a:cs typeface="Times New Roman" charset="0"/>
                </a:rPr>
                <a:t>1</a:t>
              </a:r>
              <a:endParaRPr lang="en-US" sz="1600" dirty="0">
                <a:latin typeface="Times New Roman" charset="0"/>
                <a:ea typeface="Times New Roman" charset="0"/>
                <a:cs typeface="Times New Roman" charset="0"/>
              </a:endParaRPr>
            </a:p>
          </p:txBody>
        </p:sp>
        <p:sp>
          <p:nvSpPr>
            <p:cNvPr id="26" name="TextBox 25"/>
            <p:cNvSpPr txBox="1"/>
            <p:nvPr/>
          </p:nvSpPr>
          <p:spPr>
            <a:xfrm>
              <a:off x="5489437" y="2510358"/>
              <a:ext cx="288862" cy="338554"/>
            </a:xfrm>
            <a:prstGeom prst="rect">
              <a:avLst/>
            </a:prstGeom>
            <a:noFill/>
          </p:spPr>
          <p:txBody>
            <a:bodyPr wrap="none" rtlCol="0">
              <a:spAutoFit/>
            </a:bodyPr>
            <a:lstStyle/>
            <a:p>
              <a:r>
                <a:rPr lang="en-US" altLang="zh-CN" sz="1600" dirty="0">
                  <a:latin typeface="Times New Roman" charset="0"/>
                  <a:ea typeface="Times New Roman" charset="0"/>
                  <a:cs typeface="Times New Roman" charset="0"/>
                </a:rPr>
                <a:t>2</a:t>
              </a:r>
              <a:endParaRPr lang="en-US" sz="1600" dirty="0">
                <a:latin typeface="Times New Roman" charset="0"/>
                <a:ea typeface="Times New Roman" charset="0"/>
                <a:cs typeface="Times New Roman" charset="0"/>
              </a:endParaRPr>
            </a:p>
          </p:txBody>
        </p:sp>
        <p:sp>
          <p:nvSpPr>
            <p:cNvPr id="27" name="TextBox 26"/>
            <p:cNvSpPr txBox="1"/>
            <p:nvPr/>
          </p:nvSpPr>
          <p:spPr>
            <a:xfrm>
              <a:off x="6116446" y="2510358"/>
              <a:ext cx="288862" cy="338554"/>
            </a:xfrm>
            <a:prstGeom prst="rect">
              <a:avLst/>
            </a:prstGeom>
            <a:noFill/>
          </p:spPr>
          <p:txBody>
            <a:bodyPr wrap="none" rtlCol="0">
              <a:spAutoFit/>
            </a:bodyPr>
            <a:lstStyle/>
            <a:p>
              <a:r>
                <a:rPr lang="en-US" altLang="zh-CN" sz="1600">
                  <a:latin typeface="Times New Roman" charset="0"/>
                  <a:ea typeface="Times New Roman" charset="0"/>
                  <a:cs typeface="Times New Roman" charset="0"/>
                </a:rPr>
                <a:t>3</a:t>
              </a:r>
              <a:endParaRPr lang="en-US" sz="1600">
                <a:latin typeface="Times New Roman" charset="0"/>
                <a:ea typeface="Times New Roman" charset="0"/>
                <a:cs typeface="Times New Roman" charset="0"/>
              </a:endParaRPr>
            </a:p>
          </p:txBody>
        </p:sp>
      </p:grpSp>
      <p:sp>
        <p:nvSpPr>
          <p:cNvPr id="28" name="TextBox 27"/>
          <p:cNvSpPr txBox="1"/>
          <p:nvPr/>
        </p:nvSpPr>
        <p:spPr>
          <a:xfrm>
            <a:off x="1737796" y="3055005"/>
            <a:ext cx="853119" cy="369332"/>
          </a:xfrm>
          <a:prstGeom prst="rect">
            <a:avLst/>
          </a:prstGeom>
          <a:noFill/>
        </p:spPr>
        <p:txBody>
          <a:bodyPr wrap="none" rtlCol="0">
            <a:spAutoFit/>
          </a:bodyPr>
          <a:lstStyle/>
          <a:p>
            <a:r>
              <a:rPr lang="en-US" altLang="zh-CN" dirty="0">
                <a:latin typeface="Times New Roman" charset="0"/>
                <a:ea typeface="Times New Roman" charset="0"/>
                <a:cs typeface="Times New Roman" charset="0"/>
              </a:rPr>
              <a:t>f</a:t>
            </a:r>
            <a:r>
              <a:rPr lang="en-US" altLang="zh-CN" baseline="-25000" dirty="0">
                <a:latin typeface="Times New Roman" charset="0"/>
                <a:ea typeface="Times New Roman" charset="0"/>
                <a:cs typeface="Times New Roman" charset="0"/>
              </a:rPr>
              <a:t>1</a:t>
            </a:r>
            <a:r>
              <a:rPr lang="zh-CN" altLang="en-US" baseline="-25000" dirty="0">
                <a:latin typeface="Times New Roman" charset="0"/>
                <a:ea typeface="Times New Roman" charset="0"/>
                <a:cs typeface="Times New Roman" charset="0"/>
              </a:rPr>
              <a:t> </a:t>
            </a:r>
            <a:r>
              <a:rPr lang="en-US" altLang="zh-CN" dirty="0">
                <a:latin typeface="Times New Roman" charset="0"/>
                <a:ea typeface="Times New Roman" charset="0"/>
                <a:cs typeface="Times New Roman" charset="0"/>
              </a:rPr>
              <a:t>=</a:t>
            </a:r>
            <a:r>
              <a:rPr lang="zh-CN" altLang="en-US" dirty="0">
                <a:latin typeface="Times New Roman" charset="0"/>
                <a:ea typeface="Times New Roman" charset="0"/>
                <a:cs typeface="Times New Roman" charset="0"/>
              </a:rPr>
              <a:t> </a:t>
            </a:r>
            <a:r>
              <a:rPr lang="en-US" altLang="zh-CN" dirty="0">
                <a:latin typeface="Times New Roman" charset="0"/>
                <a:ea typeface="Times New Roman" charset="0"/>
                <a:cs typeface="Times New Roman" charset="0"/>
              </a:rPr>
              <a:t>1.5</a:t>
            </a:r>
            <a:endParaRPr lang="en-US" dirty="0">
              <a:latin typeface="Times New Roman" charset="0"/>
              <a:ea typeface="Times New Roman" charset="0"/>
              <a:cs typeface="Times New Roman" charset="0"/>
            </a:endParaRPr>
          </a:p>
        </p:txBody>
      </p:sp>
      <p:cxnSp>
        <p:nvCxnSpPr>
          <p:cNvPr id="29" name="Straight Arrow Connector 28"/>
          <p:cNvCxnSpPr/>
          <p:nvPr/>
        </p:nvCxnSpPr>
        <p:spPr>
          <a:xfrm flipV="1">
            <a:off x="2113229" y="2874200"/>
            <a:ext cx="0" cy="23131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Down Arrow 29"/>
          <p:cNvSpPr/>
          <p:nvPr/>
        </p:nvSpPr>
        <p:spPr>
          <a:xfrm>
            <a:off x="2030429" y="3525928"/>
            <a:ext cx="185351" cy="3741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184693" y="3915540"/>
            <a:ext cx="1848326" cy="646331"/>
          </a:xfrm>
          <a:prstGeom prst="rect">
            <a:avLst/>
          </a:prstGeom>
          <a:noFill/>
        </p:spPr>
        <p:txBody>
          <a:bodyPr wrap="none" rtlCol="0">
            <a:spAutoFit/>
          </a:bodyPr>
          <a:lstStyle/>
          <a:p>
            <a:pPr algn="ctr"/>
            <a:r>
              <a:rPr lang="en-US" altLang="zh-CN" dirty="0"/>
              <a:t>one-hot</a:t>
            </a:r>
            <a:r>
              <a:rPr lang="zh-CN" altLang="en-US" dirty="0"/>
              <a:t> </a:t>
            </a:r>
            <a:r>
              <a:rPr lang="en-US" altLang="zh-CN" dirty="0"/>
              <a:t>encoding</a:t>
            </a:r>
          </a:p>
          <a:p>
            <a:pPr algn="ctr"/>
            <a:r>
              <a:rPr lang="en-US" altLang="zh-CN" dirty="0"/>
              <a:t>[0,1,0]</a:t>
            </a:r>
            <a:endParaRPr lang="en-US" dirty="0"/>
          </a:p>
        </p:txBody>
      </p:sp>
      <p:sp>
        <p:nvSpPr>
          <p:cNvPr id="32" name="Rounded Rectangle 31"/>
          <p:cNvSpPr/>
          <p:nvPr/>
        </p:nvSpPr>
        <p:spPr>
          <a:xfrm>
            <a:off x="940193" y="4622556"/>
            <a:ext cx="2384888" cy="578771"/>
          </a:xfrm>
          <a:prstGeom prst="roundRect">
            <a:avLst/>
          </a:prstGeom>
          <a:solidFill>
            <a:schemeClr val="accent3">
              <a:lumMod val="20000"/>
              <a:lumOff val="80000"/>
              <a:alpha val="58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Times New Roman" charset="0"/>
              <a:ea typeface="Times New Roman" charset="0"/>
              <a:cs typeface="Times New Roman" charset="0"/>
            </a:endParaRPr>
          </a:p>
        </p:txBody>
      </p:sp>
      <p:grpSp>
        <p:nvGrpSpPr>
          <p:cNvPr id="33" name="Group 32"/>
          <p:cNvGrpSpPr/>
          <p:nvPr/>
        </p:nvGrpSpPr>
        <p:grpSpPr>
          <a:xfrm>
            <a:off x="1184693" y="4707915"/>
            <a:ext cx="1865409" cy="391765"/>
            <a:chOff x="4987047" y="1692813"/>
            <a:chExt cx="1827896" cy="391765"/>
          </a:xfrm>
        </p:grpSpPr>
        <p:sp>
          <p:nvSpPr>
            <p:cNvPr id="34" name="Oval 33"/>
            <p:cNvSpPr/>
            <p:nvPr/>
          </p:nvSpPr>
          <p:spPr>
            <a:xfrm>
              <a:off x="4987047" y="1692813"/>
              <a:ext cx="371475" cy="3714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imes New Roman" charset="0"/>
                <a:ea typeface="Times New Roman" charset="0"/>
                <a:cs typeface="Times New Roman" charset="0"/>
              </a:endParaRPr>
            </a:p>
          </p:txBody>
        </p:sp>
        <p:sp>
          <p:nvSpPr>
            <p:cNvPr id="35" name="Oval 34"/>
            <p:cNvSpPr/>
            <p:nvPr/>
          </p:nvSpPr>
          <p:spPr>
            <a:xfrm>
              <a:off x="5715257" y="1713103"/>
              <a:ext cx="371475" cy="371475"/>
            </a:xfrm>
            <a:prstGeom prst="ellipse">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imes New Roman" charset="0"/>
                <a:ea typeface="Times New Roman" charset="0"/>
                <a:cs typeface="Times New Roman" charset="0"/>
              </a:endParaRPr>
            </a:p>
          </p:txBody>
        </p:sp>
        <p:sp>
          <p:nvSpPr>
            <p:cNvPr id="36" name="Oval 35"/>
            <p:cNvSpPr/>
            <p:nvPr/>
          </p:nvSpPr>
          <p:spPr>
            <a:xfrm>
              <a:off x="6443468" y="1713103"/>
              <a:ext cx="371475" cy="37147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Times New Roman" charset="0"/>
                <a:ea typeface="Times New Roman" charset="0"/>
                <a:cs typeface="Times New Roman" charset="0"/>
              </a:endParaRPr>
            </a:p>
          </p:txBody>
        </p:sp>
      </p:grpSp>
      <p:graphicFrame>
        <p:nvGraphicFramePr>
          <p:cNvPr id="37" name="Table 36"/>
          <p:cNvGraphicFramePr>
            <a:graphicFrameLocks noGrp="1"/>
          </p:cNvGraphicFramePr>
          <p:nvPr>
            <p:extLst/>
          </p:nvPr>
        </p:nvGraphicFramePr>
        <p:xfrm>
          <a:off x="5361504" y="4251399"/>
          <a:ext cx="1642950" cy="1384848"/>
        </p:xfrm>
        <a:graphic>
          <a:graphicData uri="http://schemas.openxmlformats.org/drawingml/2006/table">
            <a:tbl>
              <a:tblPr firstRow="1" bandRow="1">
                <a:tableStyleId>{5940675A-B579-460E-94D1-54222C63F5DA}</a:tableStyleId>
              </a:tblPr>
              <a:tblGrid>
                <a:gridCol w="547650">
                  <a:extLst>
                    <a:ext uri="{9D8B030D-6E8A-4147-A177-3AD203B41FA5}">
                      <a16:colId xmlns:a16="http://schemas.microsoft.com/office/drawing/2014/main" val="20000"/>
                    </a:ext>
                  </a:extLst>
                </a:gridCol>
                <a:gridCol w="547650">
                  <a:extLst>
                    <a:ext uri="{9D8B030D-6E8A-4147-A177-3AD203B41FA5}">
                      <a16:colId xmlns:a16="http://schemas.microsoft.com/office/drawing/2014/main" val="20001"/>
                    </a:ext>
                  </a:extLst>
                </a:gridCol>
                <a:gridCol w="547650">
                  <a:extLst>
                    <a:ext uri="{9D8B030D-6E8A-4147-A177-3AD203B41FA5}">
                      <a16:colId xmlns:a16="http://schemas.microsoft.com/office/drawing/2014/main" val="20002"/>
                    </a:ext>
                  </a:extLst>
                </a:gridCol>
              </a:tblGrid>
              <a:tr h="455610">
                <a:tc>
                  <a:txBody>
                    <a:bodyPr/>
                    <a:lstStyle/>
                    <a:p>
                      <a:r>
                        <a:rPr lang="en-US" altLang="zh-CN" dirty="0">
                          <a:solidFill>
                            <a:schemeClr val="tx1"/>
                          </a:solidFill>
                        </a:rPr>
                        <a:t>w</a:t>
                      </a:r>
                      <a:r>
                        <a:rPr lang="en-US" altLang="zh-CN" baseline="-25000" dirty="0">
                          <a:solidFill>
                            <a:schemeClr val="tx1"/>
                          </a:solidFill>
                        </a:rPr>
                        <a:t>11</a:t>
                      </a:r>
                      <a:endParaRPr lang="en-US" dirty="0">
                        <a:solidFill>
                          <a:schemeClr val="tx1"/>
                        </a:solidFill>
                      </a:endParaRPr>
                    </a:p>
                  </a:txBody>
                  <a:tcPr>
                    <a:noFill/>
                  </a:tcPr>
                </a:tc>
                <a:tc>
                  <a:txBody>
                    <a:bodyPr/>
                    <a:lstStyle/>
                    <a:p>
                      <a:r>
                        <a:rPr lang="en-US" altLang="zh-CN" dirty="0">
                          <a:solidFill>
                            <a:schemeClr val="tx1"/>
                          </a:solidFill>
                        </a:rPr>
                        <a:t>w</a:t>
                      </a:r>
                      <a:r>
                        <a:rPr lang="en-US" altLang="zh-CN" baseline="-25000" dirty="0">
                          <a:solidFill>
                            <a:schemeClr val="tx1"/>
                          </a:solidFill>
                        </a:rPr>
                        <a:t>12</a:t>
                      </a:r>
                      <a:endParaRPr lang="en-US" dirty="0">
                        <a:solidFill>
                          <a:schemeClr val="tx1"/>
                        </a:solidFill>
                      </a:endParaRPr>
                    </a:p>
                  </a:txBody>
                  <a:tcPr>
                    <a:noFill/>
                  </a:tcPr>
                </a:tc>
                <a:tc>
                  <a:txBody>
                    <a:bodyPr/>
                    <a:lstStyle/>
                    <a:p>
                      <a:r>
                        <a:rPr lang="en-US" altLang="zh-CN" dirty="0">
                          <a:solidFill>
                            <a:schemeClr val="tx1"/>
                          </a:solidFill>
                        </a:rPr>
                        <a:t>w</a:t>
                      </a:r>
                      <a:r>
                        <a:rPr lang="en-US" altLang="zh-CN" baseline="-25000" dirty="0">
                          <a:solidFill>
                            <a:schemeClr val="tx1"/>
                          </a:solidFill>
                        </a:rPr>
                        <a:t>13</a:t>
                      </a:r>
                      <a:endParaRPr lang="en-US" dirty="0">
                        <a:solidFill>
                          <a:schemeClr val="tx1"/>
                        </a:solidFill>
                      </a:endParaRPr>
                    </a:p>
                  </a:txBody>
                  <a:tcPr>
                    <a:noFill/>
                  </a:tcPr>
                </a:tc>
                <a:extLst>
                  <a:ext uri="{0D108BD9-81ED-4DB2-BD59-A6C34878D82A}">
                    <a16:rowId xmlns:a16="http://schemas.microsoft.com/office/drawing/2014/main" val="10000"/>
                  </a:ext>
                </a:extLst>
              </a:tr>
              <a:tr h="473628">
                <a:tc>
                  <a:txBody>
                    <a:bodyPr/>
                    <a:lstStyle/>
                    <a:p>
                      <a:r>
                        <a:rPr lang="en-US" altLang="zh-CN" dirty="0">
                          <a:solidFill>
                            <a:schemeClr val="tx1"/>
                          </a:solidFill>
                        </a:rPr>
                        <a:t>w</a:t>
                      </a:r>
                      <a:r>
                        <a:rPr lang="en-US" altLang="zh-CN" baseline="-25000" dirty="0">
                          <a:solidFill>
                            <a:schemeClr val="tx1"/>
                          </a:solidFill>
                        </a:rPr>
                        <a:t>21</a:t>
                      </a:r>
                      <a:endParaRPr lang="en-US" dirty="0">
                        <a:solidFill>
                          <a:schemeClr val="tx1"/>
                        </a:solidFill>
                      </a:endParaRPr>
                    </a:p>
                  </a:txBody>
                  <a:tcPr>
                    <a:solidFill>
                      <a:schemeClr val="accent1">
                        <a:lumMod val="20000"/>
                        <a:lumOff val="80000"/>
                      </a:schemeClr>
                    </a:solidFill>
                  </a:tcPr>
                </a:tc>
                <a:tc>
                  <a:txBody>
                    <a:bodyPr/>
                    <a:lstStyle/>
                    <a:p>
                      <a:r>
                        <a:rPr lang="en-US" altLang="zh-CN" dirty="0">
                          <a:solidFill>
                            <a:schemeClr val="tx1"/>
                          </a:solidFill>
                        </a:rPr>
                        <a:t>w</a:t>
                      </a:r>
                      <a:r>
                        <a:rPr lang="en-US" altLang="zh-CN" baseline="-25000" dirty="0">
                          <a:solidFill>
                            <a:schemeClr val="tx1"/>
                          </a:solidFill>
                        </a:rPr>
                        <a:t>22</a:t>
                      </a:r>
                      <a:endParaRPr lang="en-US" dirty="0">
                        <a:solidFill>
                          <a:schemeClr val="tx1"/>
                        </a:solidFill>
                      </a:endParaRPr>
                    </a:p>
                  </a:txBody>
                  <a:tcPr>
                    <a:solidFill>
                      <a:schemeClr val="accent1">
                        <a:lumMod val="20000"/>
                        <a:lumOff val="80000"/>
                      </a:schemeClr>
                    </a:solidFill>
                  </a:tcPr>
                </a:tc>
                <a:tc>
                  <a:txBody>
                    <a:bodyPr/>
                    <a:lstStyle/>
                    <a:p>
                      <a:r>
                        <a:rPr lang="en-US" altLang="zh-CN" dirty="0">
                          <a:solidFill>
                            <a:schemeClr val="tx1"/>
                          </a:solidFill>
                        </a:rPr>
                        <a:t>w</a:t>
                      </a:r>
                      <a:r>
                        <a:rPr lang="en-US" altLang="zh-CN" baseline="-25000" dirty="0">
                          <a:solidFill>
                            <a:schemeClr val="tx1"/>
                          </a:solidFill>
                        </a:rPr>
                        <a:t>23</a:t>
                      </a:r>
                      <a:endParaRPr lang="en-US"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1"/>
                  </a:ext>
                </a:extLst>
              </a:tr>
              <a:tr h="455610">
                <a:tc>
                  <a:txBody>
                    <a:bodyPr/>
                    <a:lstStyle/>
                    <a:p>
                      <a:r>
                        <a:rPr lang="en-US" altLang="zh-CN" dirty="0">
                          <a:solidFill>
                            <a:schemeClr val="tx1"/>
                          </a:solidFill>
                        </a:rPr>
                        <a:t>w</a:t>
                      </a:r>
                      <a:r>
                        <a:rPr lang="en-US" altLang="zh-CN" baseline="-25000" dirty="0">
                          <a:solidFill>
                            <a:schemeClr val="tx1"/>
                          </a:solidFill>
                        </a:rPr>
                        <a:t>31</a:t>
                      </a:r>
                      <a:endParaRPr lang="en-US" dirty="0">
                        <a:solidFill>
                          <a:schemeClr val="tx1"/>
                        </a:solidFill>
                      </a:endParaRPr>
                    </a:p>
                  </a:txBody>
                  <a:tcPr>
                    <a:noFill/>
                  </a:tcPr>
                </a:tc>
                <a:tc>
                  <a:txBody>
                    <a:bodyPr/>
                    <a:lstStyle/>
                    <a:p>
                      <a:r>
                        <a:rPr lang="en-US" altLang="zh-CN" dirty="0">
                          <a:solidFill>
                            <a:schemeClr val="tx1"/>
                          </a:solidFill>
                        </a:rPr>
                        <a:t>w</a:t>
                      </a:r>
                      <a:r>
                        <a:rPr lang="en-US" altLang="zh-CN" baseline="-25000" dirty="0">
                          <a:solidFill>
                            <a:schemeClr val="tx1"/>
                          </a:solidFill>
                        </a:rPr>
                        <a:t>32</a:t>
                      </a:r>
                      <a:endParaRPr lang="en-US" dirty="0">
                        <a:solidFill>
                          <a:schemeClr val="tx1"/>
                        </a:solidFill>
                      </a:endParaRPr>
                    </a:p>
                  </a:txBody>
                  <a:tcPr>
                    <a:noFill/>
                  </a:tcPr>
                </a:tc>
                <a:tc>
                  <a:txBody>
                    <a:bodyPr/>
                    <a:lstStyle/>
                    <a:p>
                      <a:r>
                        <a:rPr lang="en-US" altLang="zh-CN" dirty="0">
                          <a:solidFill>
                            <a:schemeClr val="tx1"/>
                          </a:solidFill>
                        </a:rPr>
                        <a:t>w</a:t>
                      </a:r>
                      <a:r>
                        <a:rPr lang="en-US" altLang="zh-CN" baseline="-25000" dirty="0">
                          <a:solidFill>
                            <a:schemeClr val="tx1"/>
                          </a:solidFill>
                        </a:rPr>
                        <a:t>33</a:t>
                      </a:r>
                      <a:endParaRPr lang="en-US" dirty="0">
                        <a:solidFill>
                          <a:schemeClr val="tx1"/>
                        </a:solidFill>
                      </a:endParaRPr>
                    </a:p>
                  </a:txBody>
                  <a:tcPr>
                    <a:noFill/>
                  </a:tcPr>
                </a:tc>
                <a:extLst>
                  <a:ext uri="{0D108BD9-81ED-4DB2-BD59-A6C34878D82A}">
                    <a16:rowId xmlns:a16="http://schemas.microsoft.com/office/drawing/2014/main" val="10002"/>
                  </a:ext>
                </a:extLst>
              </a:tr>
            </a:tbl>
          </a:graphicData>
        </a:graphic>
      </p:graphicFrame>
      <p:sp>
        <p:nvSpPr>
          <p:cNvPr id="38" name="TextBox 37"/>
          <p:cNvSpPr txBox="1"/>
          <p:nvPr/>
        </p:nvSpPr>
        <p:spPr>
          <a:xfrm>
            <a:off x="5956174" y="5745905"/>
            <a:ext cx="1818203" cy="369332"/>
          </a:xfrm>
          <a:prstGeom prst="rect">
            <a:avLst/>
          </a:prstGeom>
          <a:noFill/>
        </p:spPr>
        <p:txBody>
          <a:bodyPr wrap="square" rtlCol="0">
            <a:spAutoFit/>
          </a:bodyPr>
          <a:lstStyle/>
          <a:p>
            <a:r>
              <a:rPr lang="en-US" altLang="zh-CN">
                <a:latin typeface="Times New Roman" charset="0"/>
                <a:ea typeface="Times New Roman" charset="0"/>
                <a:cs typeface="Times New Roman" charset="0"/>
              </a:rPr>
              <a:t>W</a:t>
            </a:r>
            <a:endParaRPr lang="en-US" dirty="0">
              <a:latin typeface="Times New Roman" charset="0"/>
              <a:ea typeface="Times New Roman" charset="0"/>
              <a:cs typeface="Times New Roman" charset="0"/>
            </a:endParaRPr>
          </a:p>
        </p:txBody>
      </p:sp>
      <p:sp>
        <p:nvSpPr>
          <p:cNvPr id="39" name="Right Arrow 38"/>
          <p:cNvSpPr/>
          <p:nvPr/>
        </p:nvSpPr>
        <p:spPr>
          <a:xfrm>
            <a:off x="3911428" y="4702122"/>
            <a:ext cx="802615" cy="397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921885" y="5079390"/>
            <a:ext cx="2564613" cy="923330"/>
          </a:xfrm>
          <a:prstGeom prst="rect">
            <a:avLst/>
          </a:prstGeom>
          <a:noFill/>
        </p:spPr>
        <p:txBody>
          <a:bodyPr wrap="none" rtlCol="0">
            <a:spAutoFit/>
          </a:bodyPr>
          <a:lstStyle/>
          <a:p>
            <a:pPr algn="ctr"/>
            <a:r>
              <a:rPr lang="en-US" altLang="zh-CN" dirty="0"/>
              <a:t>one-hot</a:t>
            </a:r>
            <a:r>
              <a:rPr lang="zh-CN" altLang="en-US" dirty="0"/>
              <a:t> </a:t>
            </a:r>
            <a:r>
              <a:rPr lang="en-US" altLang="zh-CN" dirty="0"/>
              <a:t>encoding</a:t>
            </a:r>
          </a:p>
          <a:p>
            <a:pPr algn="ctr"/>
            <a:r>
              <a:rPr lang="en-US" altLang="zh-CN" dirty="0"/>
              <a:t>Multiply by</a:t>
            </a:r>
          </a:p>
          <a:p>
            <a:pPr algn="ctr"/>
            <a:r>
              <a:rPr lang="en-US" altLang="zh-CN" dirty="0"/>
              <a:t>The embedding</a:t>
            </a:r>
            <a:r>
              <a:rPr lang="zh-CN" altLang="en-US" dirty="0"/>
              <a:t> </a:t>
            </a:r>
            <a:r>
              <a:rPr lang="en-US" altLang="zh-CN" dirty="0"/>
              <a:t>matrix</a:t>
            </a:r>
            <a:r>
              <a:rPr lang="zh-CN" altLang="en-US" dirty="0"/>
              <a:t> </a:t>
            </a:r>
            <a:r>
              <a:rPr lang="en-US" altLang="zh-CN" dirty="0"/>
              <a:t>W</a:t>
            </a:r>
            <a:endParaRPr lang="en-US" dirty="0"/>
          </a:p>
        </p:txBody>
      </p:sp>
      <p:sp>
        <p:nvSpPr>
          <p:cNvPr id="41" name="Right Arrow 40"/>
          <p:cNvSpPr/>
          <p:nvPr/>
        </p:nvSpPr>
        <p:spPr>
          <a:xfrm>
            <a:off x="7212528" y="4713162"/>
            <a:ext cx="802615" cy="3975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Table 41"/>
          <p:cNvGraphicFramePr>
            <a:graphicFrameLocks noGrp="1"/>
          </p:cNvGraphicFramePr>
          <p:nvPr>
            <p:extLst/>
          </p:nvPr>
        </p:nvGraphicFramePr>
        <p:xfrm>
          <a:off x="8316397" y="4675127"/>
          <a:ext cx="1642950" cy="473628"/>
        </p:xfrm>
        <a:graphic>
          <a:graphicData uri="http://schemas.openxmlformats.org/drawingml/2006/table">
            <a:tbl>
              <a:tblPr firstRow="1" bandRow="1">
                <a:tableStyleId>{5940675A-B579-460E-94D1-54222C63F5DA}</a:tableStyleId>
              </a:tblPr>
              <a:tblGrid>
                <a:gridCol w="547650">
                  <a:extLst>
                    <a:ext uri="{9D8B030D-6E8A-4147-A177-3AD203B41FA5}">
                      <a16:colId xmlns:a16="http://schemas.microsoft.com/office/drawing/2014/main" val="20000"/>
                    </a:ext>
                  </a:extLst>
                </a:gridCol>
                <a:gridCol w="547650">
                  <a:extLst>
                    <a:ext uri="{9D8B030D-6E8A-4147-A177-3AD203B41FA5}">
                      <a16:colId xmlns:a16="http://schemas.microsoft.com/office/drawing/2014/main" val="20001"/>
                    </a:ext>
                  </a:extLst>
                </a:gridCol>
                <a:gridCol w="547650">
                  <a:extLst>
                    <a:ext uri="{9D8B030D-6E8A-4147-A177-3AD203B41FA5}">
                      <a16:colId xmlns:a16="http://schemas.microsoft.com/office/drawing/2014/main" val="20002"/>
                    </a:ext>
                  </a:extLst>
                </a:gridCol>
              </a:tblGrid>
              <a:tr h="473628">
                <a:tc>
                  <a:txBody>
                    <a:bodyPr/>
                    <a:lstStyle/>
                    <a:p>
                      <a:r>
                        <a:rPr lang="en-US" altLang="zh-CN" dirty="0">
                          <a:solidFill>
                            <a:schemeClr val="tx1"/>
                          </a:solidFill>
                        </a:rPr>
                        <a:t>w</a:t>
                      </a:r>
                      <a:r>
                        <a:rPr lang="en-US" altLang="zh-CN" baseline="-25000" dirty="0">
                          <a:solidFill>
                            <a:schemeClr val="tx1"/>
                          </a:solidFill>
                        </a:rPr>
                        <a:t>21</a:t>
                      </a:r>
                      <a:endParaRPr lang="en-US" dirty="0">
                        <a:solidFill>
                          <a:schemeClr val="tx1"/>
                        </a:solidFill>
                      </a:endParaRPr>
                    </a:p>
                  </a:txBody>
                  <a:tcPr>
                    <a:solidFill>
                      <a:schemeClr val="accent1">
                        <a:lumMod val="20000"/>
                        <a:lumOff val="80000"/>
                      </a:schemeClr>
                    </a:solidFill>
                  </a:tcPr>
                </a:tc>
                <a:tc>
                  <a:txBody>
                    <a:bodyPr/>
                    <a:lstStyle/>
                    <a:p>
                      <a:r>
                        <a:rPr lang="en-US" altLang="zh-CN" dirty="0">
                          <a:solidFill>
                            <a:schemeClr val="tx1"/>
                          </a:solidFill>
                        </a:rPr>
                        <a:t>w</a:t>
                      </a:r>
                      <a:r>
                        <a:rPr lang="en-US" altLang="zh-CN" baseline="-25000" dirty="0">
                          <a:solidFill>
                            <a:schemeClr val="tx1"/>
                          </a:solidFill>
                        </a:rPr>
                        <a:t>22</a:t>
                      </a:r>
                      <a:endParaRPr lang="en-US" dirty="0">
                        <a:solidFill>
                          <a:schemeClr val="tx1"/>
                        </a:solidFill>
                      </a:endParaRPr>
                    </a:p>
                  </a:txBody>
                  <a:tcPr>
                    <a:solidFill>
                      <a:schemeClr val="accent1">
                        <a:lumMod val="20000"/>
                        <a:lumOff val="80000"/>
                      </a:schemeClr>
                    </a:solidFill>
                  </a:tcPr>
                </a:tc>
                <a:tc>
                  <a:txBody>
                    <a:bodyPr/>
                    <a:lstStyle/>
                    <a:p>
                      <a:r>
                        <a:rPr lang="en-US" altLang="zh-CN" dirty="0">
                          <a:solidFill>
                            <a:schemeClr val="tx1"/>
                          </a:solidFill>
                        </a:rPr>
                        <a:t>w</a:t>
                      </a:r>
                      <a:r>
                        <a:rPr lang="en-US" altLang="zh-CN" baseline="-25000" dirty="0">
                          <a:solidFill>
                            <a:schemeClr val="tx1"/>
                          </a:solidFill>
                        </a:rPr>
                        <a:t>23</a:t>
                      </a:r>
                      <a:endParaRPr lang="en-US"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43" name="TextBox 42"/>
          <p:cNvSpPr txBox="1"/>
          <p:nvPr/>
        </p:nvSpPr>
        <p:spPr>
          <a:xfrm>
            <a:off x="7774377" y="5281694"/>
            <a:ext cx="3118867" cy="369332"/>
          </a:xfrm>
          <a:prstGeom prst="rect">
            <a:avLst/>
          </a:prstGeom>
          <a:noFill/>
        </p:spPr>
        <p:txBody>
          <a:bodyPr wrap="none" rtlCol="0">
            <a:spAutoFit/>
          </a:bodyPr>
          <a:lstStyle/>
          <a:p>
            <a:r>
              <a:rPr lang="en-US" altLang="zh-CN" dirty="0"/>
              <a:t>embedding</a:t>
            </a:r>
            <a:r>
              <a:rPr lang="zh-CN" altLang="en-US" dirty="0"/>
              <a:t> </a:t>
            </a:r>
            <a:r>
              <a:rPr lang="en-US" altLang="zh-CN" dirty="0"/>
              <a:t>vector</a:t>
            </a:r>
            <a:r>
              <a:rPr lang="zh-CN" altLang="en-US" dirty="0"/>
              <a:t> </a:t>
            </a:r>
            <a:r>
              <a:rPr lang="en-US" altLang="zh-CN" dirty="0"/>
              <a:t>when</a:t>
            </a:r>
            <a:r>
              <a:rPr lang="zh-CN" altLang="en-US" dirty="0"/>
              <a:t> </a:t>
            </a:r>
            <a:r>
              <a:rPr lang="en-US" altLang="zh-CN" dirty="0"/>
              <a:t>f1=1.5</a:t>
            </a:r>
            <a:endParaRPr lang="en-US" dirty="0"/>
          </a:p>
        </p:txBody>
      </p:sp>
      <p:pic>
        <p:nvPicPr>
          <p:cNvPr id="44" name="Picture 43"/>
          <p:cNvPicPr>
            <a:picLocks noChangeAspect="1"/>
          </p:cNvPicPr>
          <p:nvPr/>
        </p:nvPicPr>
        <p:blipFill>
          <a:blip r:embed="rId2"/>
          <a:stretch>
            <a:fillRect/>
          </a:stretch>
        </p:blipFill>
        <p:spPr>
          <a:xfrm>
            <a:off x="8316397" y="2001965"/>
            <a:ext cx="3536352" cy="2649421"/>
          </a:xfrm>
          <a:prstGeom prst="rect">
            <a:avLst/>
          </a:prstGeom>
        </p:spPr>
      </p:pic>
      <p:sp>
        <p:nvSpPr>
          <p:cNvPr id="45" name="Up Arrow 44"/>
          <p:cNvSpPr/>
          <p:nvPr/>
        </p:nvSpPr>
        <p:spPr>
          <a:xfrm>
            <a:off x="9928885" y="1673943"/>
            <a:ext cx="241200" cy="4869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400910" y="1144134"/>
            <a:ext cx="1297150" cy="369332"/>
          </a:xfrm>
          <a:prstGeom prst="rect">
            <a:avLst/>
          </a:prstGeom>
          <a:noFill/>
        </p:spPr>
        <p:txBody>
          <a:bodyPr wrap="none" rtlCol="0">
            <a:spAutoFit/>
          </a:bodyPr>
          <a:lstStyle/>
          <a:p>
            <a:r>
              <a:rPr lang="en-US" altLang="zh-CN" dirty="0"/>
              <a:t>class</a:t>
            </a:r>
            <a:r>
              <a:rPr lang="zh-CN" altLang="en-US" dirty="0"/>
              <a:t> </a:t>
            </a:r>
            <a:r>
              <a:rPr lang="en-US" altLang="zh-CN" dirty="0"/>
              <a:t>label</a:t>
            </a:r>
            <a:r>
              <a:rPr lang="zh-CN" altLang="en-US" dirty="0"/>
              <a:t> </a:t>
            </a:r>
            <a:r>
              <a:rPr lang="en-US" altLang="zh-CN" dirty="0"/>
              <a:t>Y</a:t>
            </a:r>
            <a:endParaRPr lang="en-US" dirty="0"/>
          </a:p>
        </p:txBody>
      </p:sp>
      <p:cxnSp>
        <p:nvCxnSpPr>
          <p:cNvPr id="48" name="Straight Arrow Connector 47"/>
          <p:cNvCxnSpPr/>
          <p:nvPr/>
        </p:nvCxnSpPr>
        <p:spPr>
          <a:xfrm>
            <a:off x="9712711" y="1492734"/>
            <a:ext cx="0" cy="4772142"/>
          </a:xfrm>
          <a:prstGeom prst="straightConnector1">
            <a:avLst/>
          </a:prstGeom>
          <a:ln w="57150">
            <a:solidFill>
              <a:srgbClr val="FF0000"/>
            </a:solidFill>
            <a:prstDash val="dash"/>
            <a:tailEnd type="triangle"/>
          </a:ln>
        </p:spPr>
        <p:style>
          <a:lnRef idx="3">
            <a:schemeClr val="accent2"/>
          </a:lnRef>
          <a:fillRef idx="0">
            <a:schemeClr val="accent2"/>
          </a:fillRef>
          <a:effectRef idx="2">
            <a:schemeClr val="accent2"/>
          </a:effectRef>
          <a:fontRef idx="minor">
            <a:schemeClr val="tx1"/>
          </a:fontRef>
        </p:style>
      </p:cxnSp>
      <p:sp>
        <p:nvSpPr>
          <p:cNvPr id="50" name="TextBox 49"/>
          <p:cNvSpPr txBox="1"/>
          <p:nvPr/>
        </p:nvSpPr>
        <p:spPr>
          <a:xfrm>
            <a:off x="7498471" y="6240687"/>
            <a:ext cx="4693529" cy="369332"/>
          </a:xfrm>
          <a:prstGeom prst="rect">
            <a:avLst/>
          </a:prstGeom>
          <a:noFill/>
        </p:spPr>
        <p:txBody>
          <a:bodyPr wrap="none" rtlCol="0">
            <a:spAutoFit/>
          </a:bodyPr>
          <a:lstStyle/>
          <a:p>
            <a:r>
              <a:rPr lang="en-US" altLang="zh-CN" dirty="0" err="1">
                <a:solidFill>
                  <a:srgbClr val="FF0000"/>
                </a:solidFill>
              </a:rPr>
              <a:t>backprop</a:t>
            </a:r>
            <a:r>
              <a:rPr lang="zh-CN" altLang="en-US" dirty="0">
                <a:solidFill>
                  <a:srgbClr val="FF0000"/>
                </a:solidFill>
              </a:rPr>
              <a:t> </a:t>
            </a:r>
            <a:r>
              <a:rPr lang="en-US" altLang="zh-CN" dirty="0">
                <a:solidFill>
                  <a:srgbClr val="FF0000"/>
                </a:solidFill>
              </a:rPr>
              <a:t>classification</a:t>
            </a:r>
            <a:r>
              <a:rPr lang="zh-CN" altLang="en-US" dirty="0">
                <a:solidFill>
                  <a:srgbClr val="FF0000"/>
                </a:solidFill>
              </a:rPr>
              <a:t> </a:t>
            </a:r>
            <a:r>
              <a:rPr lang="en-US" altLang="zh-CN" dirty="0">
                <a:solidFill>
                  <a:srgbClr val="FF0000"/>
                </a:solidFill>
              </a:rPr>
              <a:t>error</a:t>
            </a:r>
            <a:r>
              <a:rPr lang="zh-CN" altLang="en-US" dirty="0">
                <a:solidFill>
                  <a:srgbClr val="FF0000"/>
                </a:solidFill>
              </a:rPr>
              <a:t> </a:t>
            </a:r>
            <a:r>
              <a:rPr lang="en-US" altLang="zh-CN" dirty="0">
                <a:solidFill>
                  <a:srgbClr val="FF0000"/>
                </a:solidFill>
              </a:rPr>
              <a:t>to</a:t>
            </a:r>
            <a:r>
              <a:rPr lang="zh-CN" altLang="en-US" dirty="0">
                <a:solidFill>
                  <a:srgbClr val="FF0000"/>
                </a:solidFill>
              </a:rPr>
              <a:t> </a:t>
            </a:r>
            <a:r>
              <a:rPr lang="en-US" altLang="zh-CN" dirty="0">
                <a:solidFill>
                  <a:srgbClr val="FF0000"/>
                </a:solidFill>
              </a:rPr>
              <a:t>train</a:t>
            </a:r>
            <a:r>
              <a:rPr lang="zh-CN" altLang="en-US" dirty="0">
                <a:solidFill>
                  <a:srgbClr val="FF0000"/>
                </a:solidFill>
              </a:rPr>
              <a:t> </a:t>
            </a:r>
            <a:r>
              <a:rPr lang="en-US" altLang="zh-CN" dirty="0">
                <a:solidFill>
                  <a:srgbClr val="FF0000"/>
                </a:solidFill>
              </a:rPr>
              <a:t>embedding</a:t>
            </a:r>
            <a:endParaRPr lang="en-US" dirty="0">
              <a:solidFill>
                <a:srgbClr val="FF0000"/>
              </a:solidFill>
            </a:endParaRPr>
          </a:p>
        </p:txBody>
      </p:sp>
      <p:sp>
        <p:nvSpPr>
          <p:cNvPr id="49" name="TextBox 48">
            <a:extLst>
              <a:ext uri="{FF2B5EF4-FFF2-40B4-BE49-F238E27FC236}">
                <a16:creationId xmlns:a16="http://schemas.microsoft.com/office/drawing/2014/main" id="{B91C5473-8279-4006-BC1C-9D583FA47BE7}"/>
              </a:ext>
            </a:extLst>
          </p:cNvPr>
          <p:cNvSpPr txBox="1"/>
          <p:nvPr/>
        </p:nvSpPr>
        <p:spPr>
          <a:xfrm>
            <a:off x="7629347" y="185141"/>
            <a:ext cx="3908762" cy="369332"/>
          </a:xfrm>
          <a:prstGeom prst="rect">
            <a:avLst/>
          </a:prstGeom>
          <a:noFill/>
        </p:spPr>
        <p:txBody>
          <a:bodyPr wrap="none" rtlCol="0">
            <a:spAutoFit/>
          </a:bodyPr>
          <a:lstStyle/>
          <a:p>
            <a:r>
              <a:rPr lang="en-US" altLang="zh-CN" b="1" dirty="0">
                <a:solidFill>
                  <a:schemeClr val="accent6">
                    <a:lumMod val="75000"/>
                  </a:schemeClr>
                </a:solidFill>
              </a:rPr>
              <a:t>The</a:t>
            </a:r>
            <a:r>
              <a:rPr lang="zh-CN" altLang="en-US" b="1" dirty="0">
                <a:solidFill>
                  <a:schemeClr val="accent6">
                    <a:lumMod val="75000"/>
                  </a:schemeClr>
                </a:solidFill>
              </a:rPr>
              <a:t> </a:t>
            </a:r>
            <a:r>
              <a:rPr lang="en-US" altLang="zh-CN" b="1" dirty="0">
                <a:solidFill>
                  <a:schemeClr val="accent6">
                    <a:lumMod val="75000"/>
                  </a:schemeClr>
                </a:solidFill>
              </a:rPr>
              <a:t>discretization</a:t>
            </a:r>
            <a:r>
              <a:rPr lang="zh-CN" altLang="en-US" b="1" dirty="0">
                <a:solidFill>
                  <a:schemeClr val="accent6">
                    <a:lumMod val="75000"/>
                  </a:schemeClr>
                </a:solidFill>
              </a:rPr>
              <a:t> </a:t>
            </a:r>
            <a:r>
              <a:rPr lang="en-US" altLang="zh-CN" b="1" dirty="0">
                <a:solidFill>
                  <a:schemeClr val="accent6">
                    <a:lumMod val="75000"/>
                  </a:schemeClr>
                </a:solidFill>
              </a:rPr>
              <a:t>trick</a:t>
            </a:r>
            <a:r>
              <a:rPr lang="zh-CN" altLang="en-US" b="1" dirty="0">
                <a:solidFill>
                  <a:schemeClr val="accent6">
                    <a:lumMod val="75000"/>
                  </a:schemeClr>
                </a:solidFill>
              </a:rPr>
              <a:t> </a:t>
            </a:r>
            <a:r>
              <a:rPr lang="en-US" altLang="zh-CN" dirty="0"/>
              <a:t>for</a:t>
            </a:r>
            <a:r>
              <a:rPr lang="zh-CN" altLang="en-US" dirty="0"/>
              <a:t> </a:t>
            </a:r>
            <a:r>
              <a:rPr lang="en-US" altLang="zh-CN" dirty="0"/>
              <a:t>embeddings</a:t>
            </a:r>
            <a:r>
              <a:rPr lang="zh-CN" altLang="en-US" dirty="0"/>
              <a:t> </a:t>
            </a:r>
            <a:endParaRPr lang="en-US" dirty="0"/>
          </a:p>
        </p:txBody>
      </p:sp>
      <p:cxnSp>
        <p:nvCxnSpPr>
          <p:cNvPr id="51" name="Straight Arrow Connector 50">
            <a:extLst>
              <a:ext uri="{FF2B5EF4-FFF2-40B4-BE49-F238E27FC236}">
                <a16:creationId xmlns:a16="http://schemas.microsoft.com/office/drawing/2014/main" id="{DB3D4F84-AA12-4B29-B0FC-B15679BD3E61}"/>
              </a:ext>
            </a:extLst>
          </p:cNvPr>
          <p:cNvCxnSpPr/>
          <p:nvPr/>
        </p:nvCxnSpPr>
        <p:spPr>
          <a:xfrm flipH="1">
            <a:off x="4876800" y="369807"/>
            <a:ext cx="26216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2" name="Footer Placeholder 51">
            <a:extLst>
              <a:ext uri="{FF2B5EF4-FFF2-40B4-BE49-F238E27FC236}">
                <a16:creationId xmlns:a16="http://schemas.microsoft.com/office/drawing/2014/main" id="{1CBE7257-F7A6-4209-BB6D-48F062B21E5F}"/>
              </a:ext>
            </a:extLst>
          </p:cNvPr>
          <p:cNvSpPr>
            <a:spLocks noGrp="1"/>
          </p:cNvSpPr>
          <p:nvPr>
            <p:ph type="ftr" sz="quarter" idx="11"/>
          </p:nvPr>
        </p:nvSpPr>
        <p:spPr/>
        <p:txBody>
          <a:bodyPr/>
          <a:lstStyle/>
          <a:p>
            <a:r>
              <a:rPr lang="en-CA"/>
              <a:t>PhD@SNS, Pisa, 28.02.18</a:t>
            </a:r>
          </a:p>
        </p:txBody>
      </p:sp>
      <p:sp>
        <p:nvSpPr>
          <p:cNvPr id="53" name="Slide Number Placeholder 52">
            <a:extLst>
              <a:ext uri="{FF2B5EF4-FFF2-40B4-BE49-F238E27FC236}">
                <a16:creationId xmlns:a16="http://schemas.microsoft.com/office/drawing/2014/main" id="{24C44A43-26D5-4417-8A8B-129E26526602}"/>
              </a:ext>
            </a:extLst>
          </p:cNvPr>
          <p:cNvSpPr>
            <a:spLocks noGrp="1"/>
          </p:cNvSpPr>
          <p:nvPr>
            <p:ph type="sldNum" sz="quarter" idx="12"/>
          </p:nvPr>
        </p:nvSpPr>
        <p:spPr/>
        <p:txBody>
          <a:bodyPr/>
          <a:lstStyle/>
          <a:p>
            <a:fld id="{BA0A5398-D9E4-4DCE-A671-F85C651B4561}" type="slidenum">
              <a:rPr lang="en-CA" smtClean="0"/>
              <a:t>24</a:t>
            </a:fld>
            <a:endParaRPr lang="en-CA"/>
          </a:p>
        </p:txBody>
      </p:sp>
    </p:spTree>
    <p:extLst>
      <p:ext uri="{BB962C8B-B14F-4D97-AF65-F5344CB8AC3E}">
        <p14:creationId xmlns:p14="http://schemas.microsoft.com/office/powerpoint/2010/main" val="1632269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Experiment Setting</a:t>
            </a:r>
          </a:p>
        </p:txBody>
      </p:sp>
      <p:sp>
        <p:nvSpPr>
          <p:cNvPr id="229" name="Shape 229"/>
          <p:cNvSpPr txBox="1"/>
          <p:nvPr/>
        </p:nvSpPr>
        <p:spPr>
          <a:xfrm>
            <a:off x="0" y="1332501"/>
            <a:ext cx="10757600" cy="1589200"/>
          </a:xfrm>
          <a:prstGeom prst="rect">
            <a:avLst/>
          </a:prstGeom>
          <a:noFill/>
          <a:ln>
            <a:noFill/>
          </a:ln>
        </p:spPr>
        <p:txBody>
          <a:bodyPr wrap="square" lIns="121900" tIns="121900" rIns="121900" bIns="121900" anchor="t" anchorCtr="0">
            <a:noAutofit/>
          </a:bodyPr>
          <a:lstStyle/>
          <a:p>
            <a:pPr marL="609585" indent="-440256">
              <a:buClr>
                <a:schemeClr val="lt2"/>
              </a:buClr>
              <a:buSzPct val="100000"/>
              <a:buChar char="●"/>
            </a:pPr>
            <a:r>
              <a:rPr lang="en" sz="2133" dirty="0"/>
              <a:t>23 people in total</a:t>
            </a:r>
          </a:p>
          <a:p>
            <a:pPr marL="609585" indent="-440256">
              <a:buClr>
                <a:schemeClr val="lt2"/>
              </a:buClr>
              <a:buSzPct val="100000"/>
              <a:buChar char="●"/>
            </a:pPr>
            <a:r>
              <a:rPr lang="en" sz="2133" dirty="0"/>
              <a:t>Over 2 million GPS records</a:t>
            </a:r>
          </a:p>
          <a:p>
            <a:pPr marL="609585" indent="-440256">
              <a:buClr>
                <a:schemeClr val="lt2"/>
              </a:buClr>
              <a:buSzPct val="100000"/>
              <a:buChar char="●"/>
            </a:pPr>
            <a:r>
              <a:rPr lang="en" sz="2133" dirty="0"/>
              <a:t>Training, Validation, Testing: 16, 1 and 6 people</a:t>
            </a:r>
          </a:p>
          <a:p>
            <a:endParaRPr sz="2133" dirty="0"/>
          </a:p>
        </p:txBody>
      </p:sp>
      <p:pic>
        <p:nvPicPr>
          <p:cNvPr id="230" name="Shape 230"/>
          <p:cNvPicPr preferRelativeResize="0"/>
          <p:nvPr/>
        </p:nvPicPr>
        <p:blipFill>
          <a:blip r:embed="rId3">
            <a:alphaModFix/>
          </a:blip>
          <a:stretch>
            <a:fillRect/>
          </a:stretch>
        </p:blipFill>
        <p:spPr>
          <a:xfrm>
            <a:off x="0" y="3332734"/>
            <a:ext cx="7693901" cy="2532367"/>
          </a:xfrm>
          <a:prstGeom prst="rect">
            <a:avLst/>
          </a:prstGeom>
          <a:noFill/>
          <a:ln>
            <a:noFill/>
          </a:ln>
        </p:spPr>
      </p:pic>
      <p:pic>
        <p:nvPicPr>
          <p:cNvPr id="231" name="Shape 231"/>
          <p:cNvPicPr preferRelativeResize="0"/>
          <p:nvPr/>
        </p:nvPicPr>
        <p:blipFill>
          <a:blip r:embed="rId4">
            <a:alphaModFix/>
          </a:blip>
          <a:stretch>
            <a:fillRect/>
          </a:stretch>
        </p:blipFill>
        <p:spPr>
          <a:xfrm>
            <a:off x="7291368" y="1332501"/>
            <a:ext cx="4998435" cy="3528300"/>
          </a:xfrm>
          <a:prstGeom prst="rect">
            <a:avLst/>
          </a:prstGeom>
          <a:noFill/>
          <a:ln>
            <a:noFill/>
          </a:ln>
        </p:spPr>
      </p:pic>
      <p:sp>
        <p:nvSpPr>
          <p:cNvPr id="2" name="Footer Placeholder 1">
            <a:extLst>
              <a:ext uri="{FF2B5EF4-FFF2-40B4-BE49-F238E27FC236}">
                <a16:creationId xmlns:a16="http://schemas.microsoft.com/office/drawing/2014/main" id="{CC0DC9D9-0A62-4904-8D01-EED597D5DE8D}"/>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623738C1-303D-4B89-B5DD-410FFA6F9357}"/>
              </a:ext>
            </a:extLst>
          </p:cNvPr>
          <p:cNvSpPr>
            <a:spLocks noGrp="1"/>
          </p:cNvSpPr>
          <p:nvPr>
            <p:ph type="sldNum" sz="quarter" idx="12"/>
          </p:nvPr>
        </p:nvSpPr>
        <p:spPr/>
        <p:txBody>
          <a:bodyPr/>
          <a:lstStyle/>
          <a:p>
            <a:fld id="{BA0A5398-D9E4-4DCE-A671-F85C651B4561}" type="slidenum">
              <a:rPr lang="en-CA" smtClean="0"/>
              <a:t>25</a:t>
            </a:fld>
            <a:endParaRPr lang="en-CA"/>
          </a:p>
        </p:txBody>
      </p:sp>
    </p:spTree>
    <p:extLst>
      <p:ext uri="{BB962C8B-B14F-4D97-AF65-F5344CB8AC3E}">
        <p14:creationId xmlns:p14="http://schemas.microsoft.com/office/powerpoint/2010/main" val="263656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Results</a:t>
            </a:r>
          </a:p>
        </p:txBody>
      </p:sp>
      <p:pic>
        <p:nvPicPr>
          <p:cNvPr id="238" name="Shape 238"/>
          <p:cNvPicPr preferRelativeResize="0"/>
          <p:nvPr/>
        </p:nvPicPr>
        <p:blipFill>
          <a:blip r:embed="rId3">
            <a:alphaModFix/>
          </a:blip>
          <a:stretch>
            <a:fillRect/>
          </a:stretch>
        </p:blipFill>
        <p:spPr>
          <a:xfrm>
            <a:off x="203201" y="1823201"/>
            <a:ext cx="11785599" cy="3107764"/>
          </a:xfrm>
          <a:prstGeom prst="rect">
            <a:avLst/>
          </a:prstGeom>
          <a:noFill/>
          <a:ln>
            <a:noFill/>
          </a:ln>
        </p:spPr>
      </p:pic>
      <p:sp>
        <p:nvSpPr>
          <p:cNvPr id="239" name="Shape 239"/>
          <p:cNvSpPr/>
          <p:nvPr/>
        </p:nvSpPr>
        <p:spPr>
          <a:xfrm>
            <a:off x="10666355" y="2842633"/>
            <a:ext cx="834400" cy="274000"/>
          </a:xfrm>
          <a:prstGeom prst="rect">
            <a:avLst/>
          </a:prstGeom>
          <a:noFill/>
          <a:ln w="19050" cap="flat" cmpd="sng">
            <a:solidFill>
              <a:srgbClr val="FF0000"/>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 name="Footer Placeholder 1">
            <a:extLst>
              <a:ext uri="{FF2B5EF4-FFF2-40B4-BE49-F238E27FC236}">
                <a16:creationId xmlns:a16="http://schemas.microsoft.com/office/drawing/2014/main" id="{B0EA0D2A-DAE3-44FF-9A73-D423D76A3211}"/>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DFEEE8C2-331E-4CBB-BA0E-4AB40BE0A8C5}"/>
              </a:ext>
            </a:extLst>
          </p:cNvPr>
          <p:cNvSpPr>
            <a:spLocks noGrp="1"/>
          </p:cNvSpPr>
          <p:nvPr>
            <p:ph type="sldNum" sz="quarter" idx="12"/>
          </p:nvPr>
        </p:nvSpPr>
        <p:spPr/>
        <p:txBody>
          <a:bodyPr/>
          <a:lstStyle/>
          <a:p>
            <a:fld id="{BA0A5398-D9E4-4DCE-A671-F85C651B4561}" type="slidenum">
              <a:rPr lang="en-CA" smtClean="0"/>
              <a:t>26</a:t>
            </a:fld>
            <a:endParaRPr lang="en-CA"/>
          </a:p>
        </p:txBody>
      </p:sp>
    </p:spTree>
    <p:extLst>
      <p:ext uri="{BB962C8B-B14F-4D97-AF65-F5344CB8AC3E}">
        <p14:creationId xmlns:p14="http://schemas.microsoft.com/office/powerpoint/2010/main" val="144654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Results: the effects of embedding</a:t>
            </a:r>
          </a:p>
        </p:txBody>
      </p:sp>
      <p:pic>
        <p:nvPicPr>
          <p:cNvPr id="246" name="Shape 246"/>
          <p:cNvPicPr preferRelativeResize="0"/>
          <p:nvPr/>
        </p:nvPicPr>
        <p:blipFill>
          <a:blip r:embed="rId3">
            <a:alphaModFix/>
          </a:blip>
          <a:stretch>
            <a:fillRect/>
          </a:stretch>
        </p:blipFill>
        <p:spPr>
          <a:xfrm>
            <a:off x="1162967" y="930801"/>
            <a:ext cx="8444637" cy="5626199"/>
          </a:xfrm>
          <a:prstGeom prst="rect">
            <a:avLst/>
          </a:prstGeom>
          <a:noFill/>
          <a:ln>
            <a:noFill/>
          </a:ln>
        </p:spPr>
      </p:pic>
      <p:sp>
        <p:nvSpPr>
          <p:cNvPr id="247" name="Shape 247"/>
          <p:cNvSpPr/>
          <p:nvPr/>
        </p:nvSpPr>
        <p:spPr>
          <a:xfrm>
            <a:off x="9064667" y="3838533"/>
            <a:ext cx="542800" cy="2310400"/>
          </a:xfrm>
          <a:prstGeom prst="rightBrace">
            <a:avLst>
              <a:gd name="adj1" fmla="val 0"/>
              <a:gd name="adj2" fmla="val 50000"/>
            </a:avLst>
          </a:prstGeom>
          <a:noFill/>
          <a:ln w="9525" cap="flat" cmpd="sng">
            <a:solidFill>
              <a:schemeClr val="accent3"/>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48" name="Shape 248"/>
          <p:cNvSpPr txBox="1"/>
          <p:nvPr/>
        </p:nvSpPr>
        <p:spPr>
          <a:xfrm>
            <a:off x="9492533" y="4786133"/>
            <a:ext cx="2017200" cy="821600"/>
          </a:xfrm>
          <a:prstGeom prst="rect">
            <a:avLst/>
          </a:prstGeom>
          <a:noFill/>
          <a:ln>
            <a:noFill/>
          </a:ln>
        </p:spPr>
        <p:txBody>
          <a:bodyPr wrap="square" lIns="121900" tIns="121900" rIns="121900" bIns="121900" anchor="t" anchorCtr="0">
            <a:noAutofit/>
          </a:bodyPr>
          <a:lstStyle/>
          <a:p>
            <a:r>
              <a:rPr lang="en" sz="2400" b="1">
                <a:solidFill>
                  <a:schemeClr val="accent3"/>
                </a:solidFill>
              </a:rPr>
              <a:t>use embedding</a:t>
            </a:r>
          </a:p>
        </p:txBody>
      </p:sp>
      <p:sp>
        <p:nvSpPr>
          <p:cNvPr id="249" name="Shape 249"/>
          <p:cNvSpPr/>
          <p:nvPr/>
        </p:nvSpPr>
        <p:spPr>
          <a:xfrm>
            <a:off x="9064667" y="1400133"/>
            <a:ext cx="542800" cy="2310400"/>
          </a:xfrm>
          <a:prstGeom prst="rightBrace">
            <a:avLst>
              <a:gd name="adj1" fmla="val 0"/>
              <a:gd name="adj2" fmla="val 50000"/>
            </a:avLst>
          </a:prstGeom>
          <a:noFill/>
          <a:ln w="9525" cap="flat" cmpd="sng">
            <a:solidFill>
              <a:schemeClr val="lt2"/>
            </a:solidFill>
            <a:prstDash val="solid"/>
            <a:round/>
            <a:headEnd type="none" w="med" len="med"/>
            <a:tailEnd type="none" w="med" len="med"/>
          </a:ln>
        </p:spPr>
        <p:txBody>
          <a:bodyPr wrap="square" lIns="121900" tIns="121900" rIns="121900" bIns="121900" anchor="ctr" anchorCtr="0">
            <a:noAutofit/>
          </a:bodyPr>
          <a:lstStyle/>
          <a:p>
            <a:endParaRPr sz="2400"/>
          </a:p>
        </p:txBody>
      </p:sp>
      <p:sp>
        <p:nvSpPr>
          <p:cNvPr id="250" name="Shape 250"/>
          <p:cNvSpPr txBox="1"/>
          <p:nvPr/>
        </p:nvSpPr>
        <p:spPr>
          <a:xfrm>
            <a:off x="9492533" y="2347733"/>
            <a:ext cx="2017200" cy="821600"/>
          </a:xfrm>
          <a:prstGeom prst="rect">
            <a:avLst/>
          </a:prstGeom>
          <a:noFill/>
          <a:ln>
            <a:noFill/>
          </a:ln>
        </p:spPr>
        <p:txBody>
          <a:bodyPr wrap="square" lIns="121900" tIns="121900" rIns="121900" bIns="121900" anchor="t" anchorCtr="0">
            <a:noAutofit/>
          </a:bodyPr>
          <a:lstStyle/>
          <a:p>
            <a:r>
              <a:rPr lang="en" sz="2400" b="1">
                <a:solidFill>
                  <a:schemeClr val="lt2"/>
                </a:solidFill>
              </a:rPr>
              <a:t>no embedding</a:t>
            </a:r>
          </a:p>
        </p:txBody>
      </p:sp>
      <p:sp>
        <p:nvSpPr>
          <p:cNvPr id="2" name="Footer Placeholder 1">
            <a:extLst>
              <a:ext uri="{FF2B5EF4-FFF2-40B4-BE49-F238E27FC236}">
                <a16:creationId xmlns:a16="http://schemas.microsoft.com/office/drawing/2014/main" id="{AF697D82-5C4B-4396-A068-3089F85329BC}"/>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F4637140-413A-49A6-9421-1B4317C88CA5}"/>
              </a:ext>
            </a:extLst>
          </p:cNvPr>
          <p:cNvSpPr>
            <a:spLocks noGrp="1"/>
          </p:cNvSpPr>
          <p:nvPr>
            <p:ph type="sldNum" sz="quarter" idx="12"/>
          </p:nvPr>
        </p:nvSpPr>
        <p:spPr/>
        <p:txBody>
          <a:bodyPr/>
          <a:lstStyle/>
          <a:p>
            <a:fld id="{BA0A5398-D9E4-4DCE-A671-F85C651B4561}" type="slidenum">
              <a:rPr lang="en-CA" smtClean="0"/>
              <a:t>27</a:t>
            </a:fld>
            <a:endParaRPr lang="en-CA"/>
          </a:p>
        </p:txBody>
      </p:sp>
    </p:spTree>
    <p:extLst>
      <p:ext uri="{BB962C8B-B14F-4D97-AF65-F5344CB8AC3E}">
        <p14:creationId xmlns:p14="http://schemas.microsoft.com/office/powerpoint/2010/main" val="419180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Results: seven-class classification</a:t>
            </a:r>
          </a:p>
        </p:txBody>
      </p:sp>
      <p:pic>
        <p:nvPicPr>
          <p:cNvPr id="267" name="Shape 267"/>
          <p:cNvPicPr preferRelativeResize="0"/>
          <p:nvPr/>
        </p:nvPicPr>
        <p:blipFill>
          <a:blip r:embed="rId3">
            <a:alphaModFix/>
          </a:blip>
          <a:stretch>
            <a:fillRect/>
          </a:stretch>
        </p:blipFill>
        <p:spPr>
          <a:xfrm>
            <a:off x="1240534" y="1494867"/>
            <a:ext cx="9710935" cy="3868267"/>
          </a:xfrm>
          <a:prstGeom prst="rect">
            <a:avLst/>
          </a:prstGeom>
          <a:noFill/>
          <a:ln>
            <a:noFill/>
          </a:ln>
        </p:spPr>
      </p:pic>
      <p:sp>
        <p:nvSpPr>
          <p:cNvPr id="2" name="Footer Placeholder 1">
            <a:extLst>
              <a:ext uri="{FF2B5EF4-FFF2-40B4-BE49-F238E27FC236}">
                <a16:creationId xmlns:a16="http://schemas.microsoft.com/office/drawing/2014/main" id="{5EF76963-A1CF-47B4-B11F-7E5BEA12DFC0}"/>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950A47BE-7993-4E19-BADE-2998559333B0}"/>
              </a:ext>
            </a:extLst>
          </p:cNvPr>
          <p:cNvSpPr>
            <a:spLocks noGrp="1"/>
          </p:cNvSpPr>
          <p:nvPr>
            <p:ph type="sldNum" sz="quarter" idx="12"/>
          </p:nvPr>
        </p:nvSpPr>
        <p:spPr/>
        <p:txBody>
          <a:bodyPr/>
          <a:lstStyle/>
          <a:p>
            <a:fld id="{BA0A5398-D9E4-4DCE-A671-F85C651B4561}" type="slidenum">
              <a:rPr lang="en-CA" smtClean="0"/>
              <a:t>28</a:t>
            </a:fld>
            <a:endParaRPr lang="en-CA"/>
          </a:p>
        </p:txBody>
      </p:sp>
    </p:spTree>
    <p:extLst>
      <p:ext uri="{BB962C8B-B14F-4D97-AF65-F5344CB8AC3E}">
        <p14:creationId xmlns:p14="http://schemas.microsoft.com/office/powerpoint/2010/main" val="2860707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Visualization of classification results</a:t>
            </a:r>
          </a:p>
        </p:txBody>
      </p:sp>
      <p:pic>
        <p:nvPicPr>
          <p:cNvPr id="274" name="Shape 274"/>
          <p:cNvPicPr preferRelativeResize="0"/>
          <p:nvPr/>
        </p:nvPicPr>
        <p:blipFill>
          <a:blip r:embed="rId3">
            <a:alphaModFix/>
          </a:blip>
          <a:stretch>
            <a:fillRect/>
          </a:stretch>
        </p:blipFill>
        <p:spPr>
          <a:xfrm>
            <a:off x="0" y="1394434"/>
            <a:ext cx="8850600" cy="5035700"/>
          </a:xfrm>
          <a:prstGeom prst="rect">
            <a:avLst/>
          </a:prstGeom>
          <a:noFill/>
          <a:ln>
            <a:noFill/>
          </a:ln>
        </p:spPr>
      </p:pic>
      <p:sp>
        <p:nvSpPr>
          <p:cNvPr id="275" name="Shape 275"/>
          <p:cNvSpPr txBox="1"/>
          <p:nvPr/>
        </p:nvSpPr>
        <p:spPr>
          <a:xfrm>
            <a:off x="9312800" y="2552917"/>
            <a:ext cx="2879200" cy="1980400"/>
          </a:xfrm>
          <a:prstGeom prst="rect">
            <a:avLst/>
          </a:prstGeom>
          <a:noFill/>
          <a:ln>
            <a:noFill/>
          </a:ln>
        </p:spPr>
        <p:txBody>
          <a:bodyPr wrap="square" lIns="121900" tIns="121900" rIns="121900" bIns="121900" anchor="t" anchorCtr="0">
            <a:noAutofit/>
          </a:bodyPr>
          <a:lstStyle/>
          <a:p>
            <a:r>
              <a:rPr lang="en" sz="2400">
                <a:solidFill>
                  <a:schemeClr val="lt2"/>
                </a:solidFill>
              </a:rPr>
              <a:t>misclassifications:</a:t>
            </a:r>
          </a:p>
          <a:p>
            <a:r>
              <a:rPr lang="en" sz="2400">
                <a:solidFill>
                  <a:schemeClr val="lt2"/>
                </a:solidFill>
              </a:rPr>
              <a:t>    A: car → bus</a:t>
            </a:r>
          </a:p>
          <a:p>
            <a:r>
              <a:rPr lang="en" sz="2400">
                <a:solidFill>
                  <a:schemeClr val="lt2"/>
                </a:solidFill>
              </a:rPr>
              <a:t>    B: bus → car</a:t>
            </a:r>
          </a:p>
          <a:p>
            <a:r>
              <a:rPr lang="en" sz="2400">
                <a:solidFill>
                  <a:schemeClr val="lt2"/>
                </a:solidFill>
              </a:rPr>
              <a:t>    C: transition</a:t>
            </a:r>
          </a:p>
        </p:txBody>
      </p:sp>
      <p:sp>
        <p:nvSpPr>
          <p:cNvPr id="2" name="Footer Placeholder 1">
            <a:extLst>
              <a:ext uri="{FF2B5EF4-FFF2-40B4-BE49-F238E27FC236}">
                <a16:creationId xmlns:a16="http://schemas.microsoft.com/office/drawing/2014/main" id="{3C27845B-121F-42B1-AF22-9112FD471A8D}"/>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796ABD62-D35D-4E98-807E-63C8C6830C7B}"/>
              </a:ext>
            </a:extLst>
          </p:cNvPr>
          <p:cNvSpPr>
            <a:spLocks noGrp="1"/>
          </p:cNvSpPr>
          <p:nvPr>
            <p:ph type="sldNum" sz="quarter" idx="12"/>
          </p:nvPr>
        </p:nvSpPr>
        <p:spPr/>
        <p:txBody>
          <a:bodyPr/>
          <a:lstStyle/>
          <a:p>
            <a:fld id="{BA0A5398-D9E4-4DCE-A671-F85C651B4561}" type="slidenum">
              <a:rPr lang="en-CA" smtClean="0"/>
              <a:t>29</a:t>
            </a:fld>
            <a:endParaRPr lang="en-CA"/>
          </a:p>
        </p:txBody>
      </p:sp>
    </p:spTree>
    <p:extLst>
      <p:ext uri="{BB962C8B-B14F-4D97-AF65-F5344CB8AC3E}">
        <p14:creationId xmlns:p14="http://schemas.microsoft.com/office/powerpoint/2010/main" val="2612435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46146-CF89-4E18-822F-E1077701BAC2}"/>
              </a:ext>
            </a:extLst>
          </p:cNvPr>
          <p:cNvSpPr>
            <a:spLocks noGrp="1"/>
          </p:cNvSpPr>
          <p:nvPr>
            <p:ph type="title"/>
          </p:nvPr>
        </p:nvSpPr>
        <p:spPr>
          <a:xfrm>
            <a:off x="5503466" y="-272814"/>
            <a:ext cx="10515600" cy="1325563"/>
          </a:xfrm>
        </p:spPr>
        <p:txBody>
          <a:bodyPr/>
          <a:lstStyle/>
          <a:p>
            <a:r>
              <a:rPr lang="en-CA" dirty="0"/>
              <a:t>Deep learning – the promise</a:t>
            </a:r>
          </a:p>
        </p:txBody>
      </p:sp>
      <p:sp>
        <p:nvSpPr>
          <p:cNvPr id="3" name="Content Placeholder 2">
            <a:extLst>
              <a:ext uri="{FF2B5EF4-FFF2-40B4-BE49-F238E27FC236}">
                <a16:creationId xmlns:a16="http://schemas.microsoft.com/office/drawing/2014/main" id="{C667D74E-DD4A-49BE-8AFF-970486C59A6C}"/>
              </a:ext>
            </a:extLst>
          </p:cNvPr>
          <p:cNvSpPr>
            <a:spLocks noGrp="1"/>
          </p:cNvSpPr>
          <p:nvPr>
            <p:ph idx="1"/>
          </p:nvPr>
        </p:nvSpPr>
        <p:spPr>
          <a:xfrm>
            <a:off x="4936965" y="-3373842"/>
            <a:ext cx="11473546" cy="4351338"/>
          </a:xfrm>
        </p:spPr>
        <p:txBody>
          <a:bodyPr/>
          <a:lstStyle/>
          <a:p>
            <a:pPr marL="0" indent="0">
              <a:buNone/>
            </a:pPr>
            <a:r>
              <a:rPr lang="en-CA" dirty="0"/>
              <a:t>						</a:t>
            </a:r>
          </a:p>
        </p:txBody>
      </p:sp>
      <p:sp>
        <p:nvSpPr>
          <p:cNvPr id="4" name="Rounded Rectangle 3">
            <a:extLst>
              <a:ext uri="{FF2B5EF4-FFF2-40B4-BE49-F238E27FC236}">
                <a16:creationId xmlns:a16="http://schemas.microsoft.com/office/drawing/2014/main" id="{F0835EE5-E543-4494-8E6E-ACF2C36D85BA}"/>
              </a:ext>
            </a:extLst>
          </p:cNvPr>
          <p:cNvSpPr/>
          <p:nvPr/>
        </p:nvSpPr>
        <p:spPr>
          <a:xfrm>
            <a:off x="250827" y="1473407"/>
            <a:ext cx="1725930" cy="582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CF60CB26-0FB3-4DBC-B3CB-90B02202121B}"/>
              </a:ext>
            </a:extLst>
          </p:cNvPr>
          <p:cNvSpPr txBox="1"/>
          <p:nvPr/>
        </p:nvSpPr>
        <p:spPr>
          <a:xfrm>
            <a:off x="509107" y="1579809"/>
            <a:ext cx="1209370" cy="369332"/>
          </a:xfrm>
          <a:prstGeom prst="rect">
            <a:avLst/>
          </a:prstGeom>
          <a:noFill/>
        </p:spPr>
        <p:txBody>
          <a:bodyPr wrap="square" rtlCol="0">
            <a:spAutoFit/>
          </a:bodyPr>
          <a:lstStyle/>
          <a:p>
            <a:r>
              <a:rPr lang="en-CA" dirty="0"/>
              <a:t>knowledge</a:t>
            </a:r>
          </a:p>
        </p:txBody>
      </p:sp>
      <p:sp>
        <p:nvSpPr>
          <p:cNvPr id="6" name="Rounded Rectangle 5">
            <a:extLst>
              <a:ext uri="{FF2B5EF4-FFF2-40B4-BE49-F238E27FC236}">
                <a16:creationId xmlns:a16="http://schemas.microsoft.com/office/drawing/2014/main" id="{CE0700CF-CEA7-45F5-A502-F85E89A3E6D9}"/>
              </a:ext>
            </a:extLst>
          </p:cNvPr>
          <p:cNvSpPr/>
          <p:nvPr/>
        </p:nvSpPr>
        <p:spPr>
          <a:xfrm>
            <a:off x="2177582" y="850314"/>
            <a:ext cx="1725930" cy="58213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a:extLst>
              <a:ext uri="{FF2B5EF4-FFF2-40B4-BE49-F238E27FC236}">
                <a16:creationId xmlns:a16="http://schemas.microsoft.com/office/drawing/2014/main" id="{6C6F23F8-BD77-484D-BEBD-65BE1DEE7AA6}"/>
              </a:ext>
            </a:extLst>
          </p:cNvPr>
          <p:cNvSpPr txBox="1"/>
          <p:nvPr/>
        </p:nvSpPr>
        <p:spPr>
          <a:xfrm>
            <a:off x="2330902" y="956716"/>
            <a:ext cx="1572610" cy="369332"/>
          </a:xfrm>
          <a:prstGeom prst="rect">
            <a:avLst/>
          </a:prstGeom>
          <a:noFill/>
        </p:spPr>
        <p:txBody>
          <a:bodyPr wrap="square" rtlCol="0">
            <a:spAutoFit/>
          </a:bodyPr>
          <a:lstStyle/>
          <a:p>
            <a:r>
              <a:rPr lang="en-CA" dirty="0"/>
              <a:t>representation</a:t>
            </a:r>
          </a:p>
        </p:txBody>
      </p:sp>
      <p:sp>
        <p:nvSpPr>
          <p:cNvPr id="8" name="Rounded Rectangle 7">
            <a:extLst>
              <a:ext uri="{FF2B5EF4-FFF2-40B4-BE49-F238E27FC236}">
                <a16:creationId xmlns:a16="http://schemas.microsoft.com/office/drawing/2014/main" id="{EA734317-6635-4DF5-A45F-B5F4CFC5E419}"/>
              </a:ext>
            </a:extLst>
          </p:cNvPr>
          <p:cNvSpPr/>
          <p:nvPr/>
        </p:nvSpPr>
        <p:spPr>
          <a:xfrm>
            <a:off x="4635337" y="811402"/>
            <a:ext cx="1131570" cy="19889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Machine Learning system</a:t>
            </a:r>
          </a:p>
        </p:txBody>
      </p:sp>
      <p:sp>
        <p:nvSpPr>
          <p:cNvPr id="9" name="Rounded Rectangle 8">
            <a:extLst>
              <a:ext uri="{FF2B5EF4-FFF2-40B4-BE49-F238E27FC236}">
                <a16:creationId xmlns:a16="http://schemas.microsoft.com/office/drawing/2014/main" id="{2BCA6917-AB5E-41DD-9283-FEA1AE199435}"/>
              </a:ext>
            </a:extLst>
          </p:cNvPr>
          <p:cNvSpPr/>
          <p:nvPr/>
        </p:nvSpPr>
        <p:spPr>
          <a:xfrm>
            <a:off x="2177582" y="2215960"/>
            <a:ext cx="1725930" cy="5821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a:extLst>
              <a:ext uri="{FF2B5EF4-FFF2-40B4-BE49-F238E27FC236}">
                <a16:creationId xmlns:a16="http://schemas.microsoft.com/office/drawing/2014/main" id="{BD32DCF9-782E-4E70-9EB1-B669DAFAFFAE}"/>
              </a:ext>
            </a:extLst>
          </p:cNvPr>
          <p:cNvSpPr txBox="1"/>
          <p:nvPr/>
        </p:nvSpPr>
        <p:spPr>
          <a:xfrm>
            <a:off x="2583856" y="2324626"/>
            <a:ext cx="1066702" cy="369332"/>
          </a:xfrm>
          <a:prstGeom prst="rect">
            <a:avLst/>
          </a:prstGeom>
          <a:noFill/>
        </p:spPr>
        <p:txBody>
          <a:bodyPr wrap="square" rtlCol="0">
            <a:spAutoFit/>
          </a:bodyPr>
          <a:lstStyle/>
          <a:p>
            <a:r>
              <a:rPr lang="en-CA" dirty="0"/>
              <a:t>examples</a:t>
            </a:r>
          </a:p>
        </p:txBody>
      </p:sp>
      <p:pic>
        <p:nvPicPr>
          <p:cNvPr id="11" name="Picture 10">
            <a:extLst>
              <a:ext uri="{FF2B5EF4-FFF2-40B4-BE49-F238E27FC236}">
                <a16:creationId xmlns:a16="http://schemas.microsoft.com/office/drawing/2014/main" id="{7FFCAD68-716E-45F7-A77E-1D02FE01B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0033" y="289945"/>
            <a:ext cx="550032" cy="550032"/>
          </a:xfrm>
          <a:prstGeom prst="rect">
            <a:avLst/>
          </a:prstGeom>
        </p:spPr>
      </p:pic>
      <p:pic>
        <p:nvPicPr>
          <p:cNvPr id="12" name="Picture 11">
            <a:extLst>
              <a:ext uri="{FF2B5EF4-FFF2-40B4-BE49-F238E27FC236}">
                <a16:creationId xmlns:a16="http://schemas.microsoft.com/office/drawing/2014/main" id="{44E758A6-A858-4116-A994-90D9C6F07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5542" y="2828895"/>
            <a:ext cx="550032" cy="550032"/>
          </a:xfrm>
          <a:prstGeom prst="rect">
            <a:avLst/>
          </a:prstGeom>
        </p:spPr>
      </p:pic>
      <p:sp>
        <p:nvSpPr>
          <p:cNvPr id="13" name="Bent Arrow 12">
            <a:extLst>
              <a:ext uri="{FF2B5EF4-FFF2-40B4-BE49-F238E27FC236}">
                <a16:creationId xmlns:a16="http://schemas.microsoft.com/office/drawing/2014/main" id="{1EC5F99A-8FC5-4491-B31E-C41B66899EBA}"/>
              </a:ext>
            </a:extLst>
          </p:cNvPr>
          <p:cNvSpPr/>
          <p:nvPr/>
        </p:nvSpPr>
        <p:spPr>
          <a:xfrm>
            <a:off x="1232022" y="1221273"/>
            <a:ext cx="920115" cy="2910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Bent Arrow 13">
            <a:extLst>
              <a:ext uri="{FF2B5EF4-FFF2-40B4-BE49-F238E27FC236}">
                <a16:creationId xmlns:a16="http://schemas.microsoft.com/office/drawing/2014/main" id="{4AEA9EC5-7EEE-4085-995B-2ED3B3797FD3}"/>
              </a:ext>
            </a:extLst>
          </p:cNvPr>
          <p:cNvSpPr/>
          <p:nvPr/>
        </p:nvSpPr>
        <p:spPr>
          <a:xfrm flipV="1">
            <a:off x="1274612" y="2123011"/>
            <a:ext cx="902970" cy="27501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ight Arrow 14">
            <a:extLst>
              <a:ext uri="{FF2B5EF4-FFF2-40B4-BE49-F238E27FC236}">
                <a16:creationId xmlns:a16="http://schemas.microsoft.com/office/drawing/2014/main" id="{4BA28660-35BA-4794-BCC7-EDF14374FA2A}"/>
              </a:ext>
            </a:extLst>
          </p:cNvPr>
          <p:cNvSpPr/>
          <p:nvPr/>
        </p:nvSpPr>
        <p:spPr>
          <a:xfrm>
            <a:off x="3925574" y="1221273"/>
            <a:ext cx="709763"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a:extLst>
              <a:ext uri="{FF2B5EF4-FFF2-40B4-BE49-F238E27FC236}">
                <a16:creationId xmlns:a16="http://schemas.microsoft.com/office/drawing/2014/main" id="{429A0AC4-97D2-470E-9D66-FAE76DE3BC3D}"/>
              </a:ext>
            </a:extLst>
          </p:cNvPr>
          <p:cNvSpPr/>
          <p:nvPr/>
        </p:nvSpPr>
        <p:spPr>
          <a:xfrm>
            <a:off x="3914543" y="2454640"/>
            <a:ext cx="709763"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Elbow Connector 16">
            <a:extLst>
              <a:ext uri="{FF2B5EF4-FFF2-40B4-BE49-F238E27FC236}">
                <a16:creationId xmlns:a16="http://schemas.microsoft.com/office/drawing/2014/main" id="{7F0CB4BE-E9E9-4A54-9A42-2BAA455C6723}"/>
              </a:ext>
            </a:extLst>
          </p:cNvPr>
          <p:cNvCxnSpPr>
            <a:cxnSpLocks/>
            <a:stCxn id="8" idx="3"/>
          </p:cNvCxnSpPr>
          <p:nvPr/>
        </p:nvCxnSpPr>
        <p:spPr>
          <a:xfrm flipH="1">
            <a:off x="793245" y="1805861"/>
            <a:ext cx="4973662" cy="1673134"/>
          </a:xfrm>
          <a:prstGeom prst="bentConnector3">
            <a:avLst>
              <a:gd name="adj1" fmla="val -4596"/>
            </a:avLst>
          </a:prstGeom>
          <a:ln w="76200"/>
        </p:spPr>
        <p:style>
          <a:lnRef idx="1">
            <a:schemeClr val="accent1"/>
          </a:lnRef>
          <a:fillRef idx="0">
            <a:schemeClr val="accent1"/>
          </a:fillRef>
          <a:effectRef idx="0">
            <a:schemeClr val="accent1"/>
          </a:effectRef>
          <a:fontRef idx="minor">
            <a:schemeClr val="tx1"/>
          </a:fontRef>
        </p:style>
      </p:cxnSp>
      <p:sp>
        <p:nvSpPr>
          <p:cNvPr id="56" name="Rounded Rectangle 5">
            <a:extLst>
              <a:ext uri="{FF2B5EF4-FFF2-40B4-BE49-F238E27FC236}">
                <a16:creationId xmlns:a16="http://schemas.microsoft.com/office/drawing/2014/main" id="{A68D7001-E7A8-47B9-BC9C-64C47C45E954}"/>
              </a:ext>
            </a:extLst>
          </p:cNvPr>
          <p:cNvSpPr/>
          <p:nvPr/>
        </p:nvSpPr>
        <p:spPr>
          <a:xfrm>
            <a:off x="6332691" y="3906959"/>
            <a:ext cx="1725930" cy="582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TextBox 56">
            <a:extLst>
              <a:ext uri="{FF2B5EF4-FFF2-40B4-BE49-F238E27FC236}">
                <a16:creationId xmlns:a16="http://schemas.microsoft.com/office/drawing/2014/main" id="{E71FD05D-DB1B-4C9E-B59C-1A347196CAE0}"/>
              </a:ext>
            </a:extLst>
          </p:cNvPr>
          <p:cNvSpPr txBox="1"/>
          <p:nvPr/>
        </p:nvSpPr>
        <p:spPr>
          <a:xfrm>
            <a:off x="6590971" y="4013361"/>
            <a:ext cx="1209370" cy="369332"/>
          </a:xfrm>
          <a:prstGeom prst="rect">
            <a:avLst/>
          </a:prstGeom>
          <a:noFill/>
        </p:spPr>
        <p:txBody>
          <a:bodyPr wrap="none" rtlCol="0">
            <a:spAutoFit/>
          </a:bodyPr>
          <a:lstStyle/>
          <a:p>
            <a:r>
              <a:rPr lang="en-CA" dirty="0"/>
              <a:t>knowledge</a:t>
            </a:r>
          </a:p>
        </p:txBody>
      </p:sp>
      <p:sp>
        <p:nvSpPr>
          <p:cNvPr id="58" name="TextBox 57">
            <a:extLst>
              <a:ext uri="{FF2B5EF4-FFF2-40B4-BE49-F238E27FC236}">
                <a16:creationId xmlns:a16="http://schemas.microsoft.com/office/drawing/2014/main" id="{E385AE30-E521-4FB3-8554-2ABBD99D005E}"/>
              </a:ext>
            </a:extLst>
          </p:cNvPr>
          <p:cNvSpPr txBox="1"/>
          <p:nvPr/>
        </p:nvSpPr>
        <p:spPr>
          <a:xfrm>
            <a:off x="8469916" y="6189030"/>
            <a:ext cx="1572610" cy="369332"/>
          </a:xfrm>
          <a:prstGeom prst="rect">
            <a:avLst/>
          </a:prstGeom>
          <a:noFill/>
        </p:spPr>
        <p:txBody>
          <a:bodyPr wrap="none" rtlCol="0">
            <a:spAutoFit/>
          </a:bodyPr>
          <a:lstStyle/>
          <a:p>
            <a:r>
              <a:rPr lang="en-CA" dirty="0"/>
              <a:t>representation</a:t>
            </a:r>
          </a:p>
        </p:txBody>
      </p:sp>
      <p:sp>
        <p:nvSpPr>
          <p:cNvPr id="59" name="Rounded Rectangle 9">
            <a:extLst>
              <a:ext uri="{FF2B5EF4-FFF2-40B4-BE49-F238E27FC236}">
                <a16:creationId xmlns:a16="http://schemas.microsoft.com/office/drawing/2014/main" id="{6717C045-1E56-419A-9C07-B921BB2E344B}"/>
              </a:ext>
            </a:extLst>
          </p:cNvPr>
          <p:cNvSpPr/>
          <p:nvPr/>
        </p:nvSpPr>
        <p:spPr>
          <a:xfrm>
            <a:off x="10717201" y="3244954"/>
            <a:ext cx="1131570" cy="19889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Machine Learning system</a:t>
            </a:r>
          </a:p>
        </p:txBody>
      </p:sp>
      <p:sp>
        <p:nvSpPr>
          <p:cNvPr id="60" name="Rounded Rectangle 10">
            <a:extLst>
              <a:ext uri="{FF2B5EF4-FFF2-40B4-BE49-F238E27FC236}">
                <a16:creationId xmlns:a16="http://schemas.microsoft.com/office/drawing/2014/main" id="{778C4DCA-07F9-4413-8326-D66CEF6D8A64}"/>
              </a:ext>
            </a:extLst>
          </p:cNvPr>
          <p:cNvSpPr/>
          <p:nvPr/>
        </p:nvSpPr>
        <p:spPr>
          <a:xfrm>
            <a:off x="8591628" y="3906959"/>
            <a:ext cx="1725930" cy="5821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TextBox 60">
            <a:extLst>
              <a:ext uri="{FF2B5EF4-FFF2-40B4-BE49-F238E27FC236}">
                <a16:creationId xmlns:a16="http://schemas.microsoft.com/office/drawing/2014/main" id="{A401C090-BFE4-45E9-B325-EC2AB9709AAB}"/>
              </a:ext>
            </a:extLst>
          </p:cNvPr>
          <p:cNvSpPr txBox="1"/>
          <p:nvPr/>
        </p:nvSpPr>
        <p:spPr>
          <a:xfrm>
            <a:off x="8997902" y="4015625"/>
            <a:ext cx="1066702" cy="369332"/>
          </a:xfrm>
          <a:prstGeom prst="rect">
            <a:avLst/>
          </a:prstGeom>
          <a:noFill/>
        </p:spPr>
        <p:txBody>
          <a:bodyPr wrap="none" rtlCol="0">
            <a:spAutoFit/>
          </a:bodyPr>
          <a:lstStyle/>
          <a:p>
            <a:r>
              <a:rPr lang="en-CA" dirty="0"/>
              <a:t>examples</a:t>
            </a:r>
          </a:p>
        </p:txBody>
      </p:sp>
      <p:pic>
        <p:nvPicPr>
          <p:cNvPr id="62" name="Picture 61">
            <a:extLst>
              <a:ext uri="{FF2B5EF4-FFF2-40B4-BE49-F238E27FC236}">
                <a16:creationId xmlns:a16="http://schemas.microsoft.com/office/drawing/2014/main" id="{44CDFB87-AB2A-431C-90D9-AB6D5F8507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4593" y="3472042"/>
            <a:ext cx="550032" cy="550032"/>
          </a:xfrm>
          <a:prstGeom prst="rect">
            <a:avLst/>
          </a:prstGeom>
        </p:spPr>
      </p:pic>
      <p:sp>
        <p:nvSpPr>
          <p:cNvPr id="63" name="Right Arrow 17">
            <a:extLst>
              <a:ext uri="{FF2B5EF4-FFF2-40B4-BE49-F238E27FC236}">
                <a16:creationId xmlns:a16="http://schemas.microsoft.com/office/drawing/2014/main" id="{5EF38524-6948-4108-A516-B806A2493E19}"/>
              </a:ext>
            </a:extLst>
          </p:cNvPr>
          <p:cNvSpPr/>
          <p:nvPr/>
        </p:nvSpPr>
        <p:spPr>
          <a:xfrm>
            <a:off x="10375508" y="4192024"/>
            <a:ext cx="298230"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4" name="Elbow Connector 18">
            <a:extLst>
              <a:ext uri="{FF2B5EF4-FFF2-40B4-BE49-F238E27FC236}">
                <a16:creationId xmlns:a16="http://schemas.microsoft.com/office/drawing/2014/main" id="{45CFAE7A-C6A5-4BA7-BF41-4E3DDF93A10E}"/>
              </a:ext>
            </a:extLst>
          </p:cNvPr>
          <p:cNvCxnSpPr>
            <a:stCxn id="59" idx="3"/>
          </p:cNvCxnSpPr>
          <p:nvPr/>
        </p:nvCxnSpPr>
        <p:spPr>
          <a:xfrm flipH="1">
            <a:off x="6059171" y="4239413"/>
            <a:ext cx="5789600" cy="2134283"/>
          </a:xfrm>
          <a:prstGeom prst="bentConnector3">
            <a:avLst>
              <a:gd name="adj1" fmla="val -3948"/>
            </a:avLst>
          </a:prstGeom>
          <a:ln w="76200"/>
        </p:spPr>
        <p:style>
          <a:lnRef idx="1">
            <a:schemeClr val="accent1"/>
          </a:lnRef>
          <a:fillRef idx="0">
            <a:schemeClr val="accent1"/>
          </a:fillRef>
          <a:effectRef idx="0">
            <a:schemeClr val="accent1"/>
          </a:effectRef>
          <a:fontRef idx="minor">
            <a:schemeClr val="tx1"/>
          </a:fontRef>
        </p:style>
      </p:cxnSp>
      <p:cxnSp>
        <p:nvCxnSpPr>
          <p:cNvPr id="65" name="Elbow Connector 19">
            <a:extLst>
              <a:ext uri="{FF2B5EF4-FFF2-40B4-BE49-F238E27FC236}">
                <a16:creationId xmlns:a16="http://schemas.microsoft.com/office/drawing/2014/main" id="{72FD7413-0EDE-4712-930C-C406F0516651}"/>
              </a:ext>
            </a:extLst>
          </p:cNvPr>
          <p:cNvCxnSpPr>
            <a:cxnSpLocks/>
          </p:cNvCxnSpPr>
          <p:nvPr/>
        </p:nvCxnSpPr>
        <p:spPr>
          <a:xfrm rot="5400000" flipH="1" flipV="1">
            <a:off x="5108098" y="5149102"/>
            <a:ext cx="2175669" cy="273520"/>
          </a:xfrm>
          <a:prstGeom prst="bentConnector2">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6" name="Rounded Rectangle 7">
            <a:extLst>
              <a:ext uri="{FF2B5EF4-FFF2-40B4-BE49-F238E27FC236}">
                <a16:creationId xmlns:a16="http://schemas.microsoft.com/office/drawing/2014/main" id="{083BF4A4-AE22-4D74-87A0-B3FB5720BB03}"/>
              </a:ext>
            </a:extLst>
          </p:cNvPr>
          <p:cNvSpPr/>
          <p:nvPr/>
        </p:nvSpPr>
        <p:spPr>
          <a:xfrm>
            <a:off x="8412766" y="6084244"/>
            <a:ext cx="1725930" cy="58213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TextBox 66">
            <a:extLst>
              <a:ext uri="{FF2B5EF4-FFF2-40B4-BE49-F238E27FC236}">
                <a16:creationId xmlns:a16="http://schemas.microsoft.com/office/drawing/2014/main" id="{178DBEA3-442E-42BB-A024-83AD873B578B}"/>
              </a:ext>
            </a:extLst>
          </p:cNvPr>
          <p:cNvSpPr txBox="1"/>
          <p:nvPr/>
        </p:nvSpPr>
        <p:spPr>
          <a:xfrm>
            <a:off x="8566086" y="6215534"/>
            <a:ext cx="1572610" cy="369332"/>
          </a:xfrm>
          <a:prstGeom prst="rect">
            <a:avLst/>
          </a:prstGeom>
          <a:noFill/>
        </p:spPr>
        <p:txBody>
          <a:bodyPr wrap="none" rtlCol="0">
            <a:spAutoFit/>
          </a:bodyPr>
          <a:lstStyle/>
          <a:p>
            <a:r>
              <a:rPr lang="en-CA" dirty="0"/>
              <a:t>representation</a:t>
            </a:r>
          </a:p>
        </p:txBody>
      </p:sp>
      <p:sp>
        <p:nvSpPr>
          <p:cNvPr id="68" name="TextBox 67">
            <a:extLst>
              <a:ext uri="{FF2B5EF4-FFF2-40B4-BE49-F238E27FC236}">
                <a16:creationId xmlns:a16="http://schemas.microsoft.com/office/drawing/2014/main" id="{647B86F8-0635-4C9E-9929-8801D3F637EB}"/>
              </a:ext>
            </a:extLst>
          </p:cNvPr>
          <p:cNvSpPr txBox="1"/>
          <p:nvPr/>
        </p:nvSpPr>
        <p:spPr>
          <a:xfrm>
            <a:off x="10903450" y="3253662"/>
            <a:ext cx="956352" cy="276999"/>
          </a:xfrm>
          <a:prstGeom prst="rect">
            <a:avLst/>
          </a:prstGeom>
          <a:noFill/>
        </p:spPr>
        <p:txBody>
          <a:bodyPr wrap="none" rtlCol="0">
            <a:spAutoFit/>
          </a:bodyPr>
          <a:lstStyle/>
          <a:p>
            <a:r>
              <a:rPr lang="en-CA" sz="1200" b="1" dirty="0">
                <a:solidFill>
                  <a:srgbClr val="002060"/>
                </a:solidFill>
              </a:rPr>
              <a:t>architecture</a:t>
            </a:r>
          </a:p>
        </p:txBody>
      </p:sp>
      <p:pic>
        <p:nvPicPr>
          <p:cNvPr id="69" name="Picture 68">
            <a:extLst>
              <a:ext uri="{FF2B5EF4-FFF2-40B4-BE49-F238E27FC236}">
                <a16:creationId xmlns:a16="http://schemas.microsoft.com/office/drawing/2014/main" id="{8C45CF70-7F7D-4DD1-82ED-CCEFD7647C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1266" y="3317291"/>
            <a:ext cx="284368" cy="284368"/>
          </a:xfrm>
          <a:prstGeom prst="rect">
            <a:avLst/>
          </a:prstGeom>
        </p:spPr>
      </p:pic>
      <p:sp>
        <p:nvSpPr>
          <p:cNvPr id="70" name="Right Arrow 28">
            <a:extLst>
              <a:ext uri="{FF2B5EF4-FFF2-40B4-BE49-F238E27FC236}">
                <a16:creationId xmlns:a16="http://schemas.microsoft.com/office/drawing/2014/main" id="{D0B396CB-1D09-495E-BF6F-05ED0D8CA4EB}"/>
              </a:ext>
            </a:extLst>
          </p:cNvPr>
          <p:cNvSpPr/>
          <p:nvPr/>
        </p:nvSpPr>
        <p:spPr>
          <a:xfrm>
            <a:off x="8035117" y="4160101"/>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1" name="TextBox 70">
            <a:extLst>
              <a:ext uri="{FF2B5EF4-FFF2-40B4-BE49-F238E27FC236}">
                <a16:creationId xmlns:a16="http://schemas.microsoft.com/office/drawing/2014/main" id="{B75212A7-7332-49F5-BE2C-20303CEE87C9}"/>
              </a:ext>
            </a:extLst>
          </p:cNvPr>
          <p:cNvSpPr txBox="1"/>
          <p:nvPr/>
        </p:nvSpPr>
        <p:spPr>
          <a:xfrm flipH="1">
            <a:off x="680963" y="4232107"/>
            <a:ext cx="2091266" cy="830997"/>
          </a:xfrm>
          <a:prstGeom prst="rect">
            <a:avLst/>
          </a:prstGeom>
          <a:noFill/>
        </p:spPr>
        <p:txBody>
          <a:bodyPr wrap="square" rtlCol="0">
            <a:spAutoFit/>
          </a:bodyPr>
          <a:lstStyle/>
          <a:p>
            <a:r>
              <a:rPr lang="en-CA" sz="4800" dirty="0"/>
              <a:t>from</a:t>
            </a:r>
          </a:p>
        </p:txBody>
      </p:sp>
      <p:sp>
        <p:nvSpPr>
          <p:cNvPr id="72" name="TextBox 71">
            <a:extLst>
              <a:ext uri="{FF2B5EF4-FFF2-40B4-BE49-F238E27FC236}">
                <a16:creationId xmlns:a16="http://schemas.microsoft.com/office/drawing/2014/main" id="{92264EBE-9C7B-4B33-9B55-90D7801A62C7}"/>
              </a:ext>
            </a:extLst>
          </p:cNvPr>
          <p:cNvSpPr txBox="1"/>
          <p:nvPr/>
        </p:nvSpPr>
        <p:spPr>
          <a:xfrm flipH="1">
            <a:off x="3800235" y="5253247"/>
            <a:ext cx="2091266" cy="830997"/>
          </a:xfrm>
          <a:prstGeom prst="rect">
            <a:avLst/>
          </a:prstGeom>
          <a:noFill/>
        </p:spPr>
        <p:txBody>
          <a:bodyPr wrap="square" rtlCol="0">
            <a:spAutoFit/>
          </a:bodyPr>
          <a:lstStyle/>
          <a:p>
            <a:r>
              <a:rPr lang="en-CA" sz="4800" dirty="0"/>
              <a:t>to</a:t>
            </a:r>
          </a:p>
        </p:txBody>
      </p:sp>
      <p:cxnSp>
        <p:nvCxnSpPr>
          <p:cNvPr id="74" name="Straight Arrow Connector 73">
            <a:extLst>
              <a:ext uri="{FF2B5EF4-FFF2-40B4-BE49-F238E27FC236}">
                <a16:creationId xmlns:a16="http://schemas.microsoft.com/office/drawing/2014/main" id="{48A5B913-1C4A-4594-9D07-628DC0696131}"/>
              </a:ext>
            </a:extLst>
          </p:cNvPr>
          <p:cNvCxnSpPr>
            <a:cxnSpLocks/>
          </p:cNvCxnSpPr>
          <p:nvPr/>
        </p:nvCxnSpPr>
        <p:spPr>
          <a:xfrm flipV="1">
            <a:off x="2152137" y="3601659"/>
            <a:ext cx="0" cy="130417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D0860FB-86ED-4451-AFFC-4955BBFF2B72}"/>
              </a:ext>
            </a:extLst>
          </p:cNvPr>
          <p:cNvCxnSpPr/>
          <p:nvPr/>
        </p:nvCxnSpPr>
        <p:spPr>
          <a:xfrm>
            <a:off x="2152137" y="4647605"/>
            <a:ext cx="0" cy="258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D4DBB9A-2FEF-4518-BC28-60F6D5C75F39}"/>
              </a:ext>
            </a:extLst>
          </p:cNvPr>
          <p:cNvCxnSpPr/>
          <p:nvPr/>
        </p:nvCxnSpPr>
        <p:spPr>
          <a:xfrm>
            <a:off x="4122057" y="6084244"/>
            <a:ext cx="176944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0" name="Footer Placeholder 79">
            <a:extLst>
              <a:ext uri="{FF2B5EF4-FFF2-40B4-BE49-F238E27FC236}">
                <a16:creationId xmlns:a16="http://schemas.microsoft.com/office/drawing/2014/main" id="{191DAD6F-73DB-47DC-9338-EB379B5A20F6}"/>
              </a:ext>
            </a:extLst>
          </p:cNvPr>
          <p:cNvSpPr>
            <a:spLocks noGrp="1"/>
          </p:cNvSpPr>
          <p:nvPr>
            <p:ph type="ftr" sz="quarter" idx="11"/>
          </p:nvPr>
        </p:nvSpPr>
        <p:spPr>
          <a:xfrm>
            <a:off x="4053952" y="6402303"/>
            <a:ext cx="4114800" cy="365125"/>
          </a:xfrm>
        </p:spPr>
        <p:txBody>
          <a:bodyPr/>
          <a:lstStyle/>
          <a:p>
            <a:r>
              <a:rPr lang="en-CA"/>
              <a:t>PhD@SNS, Pisa, 28.02.18</a:t>
            </a:r>
          </a:p>
        </p:txBody>
      </p:sp>
      <p:sp>
        <p:nvSpPr>
          <p:cNvPr id="81" name="Slide Number Placeholder 80">
            <a:extLst>
              <a:ext uri="{FF2B5EF4-FFF2-40B4-BE49-F238E27FC236}">
                <a16:creationId xmlns:a16="http://schemas.microsoft.com/office/drawing/2014/main" id="{9CFD15A6-A420-4250-9B0D-4B9DA579A8FF}"/>
              </a:ext>
            </a:extLst>
          </p:cNvPr>
          <p:cNvSpPr>
            <a:spLocks noGrp="1"/>
          </p:cNvSpPr>
          <p:nvPr>
            <p:ph type="sldNum" sz="quarter" idx="12"/>
          </p:nvPr>
        </p:nvSpPr>
        <p:spPr/>
        <p:txBody>
          <a:bodyPr/>
          <a:lstStyle/>
          <a:p>
            <a:fld id="{BA0A5398-D9E4-4DCE-A671-F85C651B4561}" type="slidenum">
              <a:rPr lang="en-CA" smtClean="0"/>
              <a:pPr/>
              <a:t>3</a:t>
            </a:fld>
            <a:endParaRPr lang="en-CA" dirty="0"/>
          </a:p>
        </p:txBody>
      </p:sp>
      <p:cxnSp>
        <p:nvCxnSpPr>
          <p:cNvPr id="42" name="Straight Arrow Connector 41">
            <a:extLst>
              <a:ext uri="{FF2B5EF4-FFF2-40B4-BE49-F238E27FC236}">
                <a16:creationId xmlns:a16="http://schemas.microsoft.com/office/drawing/2014/main" id="{4D533626-4E72-4170-830C-67C71F51B305}"/>
              </a:ext>
            </a:extLst>
          </p:cNvPr>
          <p:cNvCxnSpPr>
            <a:cxnSpLocks/>
          </p:cNvCxnSpPr>
          <p:nvPr/>
        </p:nvCxnSpPr>
        <p:spPr>
          <a:xfrm flipV="1">
            <a:off x="838200" y="2155305"/>
            <a:ext cx="0" cy="1304170"/>
          </a:xfrm>
          <a:prstGeom prst="straightConnector1">
            <a:avLst/>
          </a:prstGeom>
          <a:ln w="762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82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58"/>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par>
                          <p:cTn id="45" fill="hold">
                            <p:stCondLst>
                              <p:cond delay="0"/>
                            </p:stCondLst>
                            <p:childTnLst>
                              <p:par>
                                <p:cTn id="46" presetID="1"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nodeType="afterEffect">
                                  <p:stCondLst>
                                    <p:cond delay="0"/>
                                  </p:stCondLst>
                                  <p:childTnLst>
                                    <p:set>
                                      <p:cBhvr>
                                        <p:cTn id="53" dur="1" fill="hold">
                                          <p:stCondLst>
                                            <p:cond delay="0"/>
                                          </p:stCondLst>
                                        </p:cTn>
                                        <p:tgtEl>
                                          <p:spTgt spid="62"/>
                                        </p:tgtEl>
                                        <p:attrNameLst>
                                          <p:attrName>style.visibility</p:attrName>
                                        </p:attrNameLst>
                                      </p:cBhvr>
                                      <p:to>
                                        <p:strVal val="visible"/>
                                      </p:to>
                                    </p:set>
                                  </p:childTnLst>
                                </p:cTn>
                              </p:par>
                            </p:childTnLst>
                          </p:cTn>
                        </p:par>
                        <p:par>
                          <p:cTn id="54" fill="hold">
                            <p:stCondLst>
                              <p:cond delay="0"/>
                            </p:stCondLst>
                            <p:childTnLst>
                              <p:par>
                                <p:cTn id="55" presetID="1" presetClass="entr" presetSubtype="0"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childTnLst>
                                </p:cTn>
                              </p:par>
                            </p:childTnLst>
                          </p:cTn>
                        </p:par>
                        <p:par>
                          <p:cTn id="72" fill="hold">
                            <p:stCondLst>
                              <p:cond delay="0"/>
                            </p:stCondLst>
                            <p:childTnLst>
                              <p:par>
                                <p:cTn id="73" presetID="1"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childTnLst>
                          </p:cTn>
                        </p:par>
                        <p:par>
                          <p:cTn id="77" fill="hold">
                            <p:stCondLst>
                              <p:cond delay="0"/>
                            </p:stCondLst>
                            <p:childTnLst>
                              <p:par>
                                <p:cTn id="78" presetID="1" presetClass="entr" presetSubtype="0" fill="hold" grpId="0" nodeType="afterEffect">
                                  <p:stCondLst>
                                    <p:cond delay="0"/>
                                  </p:stCondLst>
                                  <p:childTnLst>
                                    <p:set>
                                      <p:cBhvr>
                                        <p:cTn id="79"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p:bldP spid="13" grpId="0" animBg="1"/>
      <p:bldP spid="14" grpId="0" animBg="1"/>
      <p:bldP spid="15" grpId="0" animBg="1"/>
      <p:bldP spid="16" grpId="0" animBg="1"/>
      <p:bldP spid="56" grpId="0" animBg="1"/>
      <p:bldP spid="57" grpId="0"/>
      <p:bldP spid="58" grpId="0"/>
      <p:bldP spid="59" grpId="0" animBg="1"/>
      <p:bldP spid="60" grpId="0" animBg="1"/>
      <p:bldP spid="61" grpId="0"/>
      <p:bldP spid="63" grpId="0" animBg="1"/>
      <p:bldP spid="66" grpId="0" animBg="1"/>
      <p:bldP spid="67" grpId="0"/>
      <p:bldP spid="68" grpId="0"/>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733" y="352944"/>
            <a:ext cx="10515600" cy="1325563"/>
          </a:xfrm>
        </p:spPr>
        <p:txBody>
          <a:bodyPr/>
          <a:lstStyle/>
          <a:p>
            <a:r>
              <a:rPr lang="en-CA" dirty="0"/>
              <a:t>“classical”: Machine Learning</a:t>
            </a:r>
          </a:p>
        </p:txBody>
      </p:sp>
      <p:sp>
        <p:nvSpPr>
          <p:cNvPr id="4" name="Rounded Rectangle 3"/>
          <p:cNvSpPr/>
          <p:nvPr/>
        </p:nvSpPr>
        <p:spPr>
          <a:xfrm>
            <a:off x="3086153" y="3437270"/>
            <a:ext cx="1725930" cy="582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344433" y="3543672"/>
            <a:ext cx="1209370" cy="369332"/>
          </a:xfrm>
          <a:prstGeom prst="rect">
            <a:avLst/>
          </a:prstGeom>
          <a:noFill/>
        </p:spPr>
        <p:txBody>
          <a:bodyPr wrap="none" rtlCol="0">
            <a:spAutoFit/>
          </a:bodyPr>
          <a:lstStyle/>
          <a:p>
            <a:r>
              <a:rPr lang="en-CA" dirty="0"/>
              <a:t>knowledge</a:t>
            </a:r>
          </a:p>
        </p:txBody>
      </p:sp>
      <p:sp>
        <p:nvSpPr>
          <p:cNvPr id="6" name="Rounded Rectangle 5"/>
          <p:cNvSpPr/>
          <p:nvPr/>
        </p:nvSpPr>
        <p:spPr>
          <a:xfrm>
            <a:off x="5012908" y="2814177"/>
            <a:ext cx="1725930" cy="58213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5166228" y="2920579"/>
            <a:ext cx="1572610" cy="369332"/>
          </a:xfrm>
          <a:prstGeom prst="rect">
            <a:avLst/>
          </a:prstGeom>
          <a:noFill/>
        </p:spPr>
        <p:txBody>
          <a:bodyPr wrap="none" rtlCol="0">
            <a:spAutoFit/>
          </a:bodyPr>
          <a:lstStyle/>
          <a:p>
            <a:r>
              <a:rPr lang="en-CA" dirty="0"/>
              <a:t>representation</a:t>
            </a:r>
          </a:p>
        </p:txBody>
      </p:sp>
      <p:sp>
        <p:nvSpPr>
          <p:cNvPr id="8" name="Rounded Rectangle 7"/>
          <p:cNvSpPr/>
          <p:nvPr/>
        </p:nvSpPr>
        <p:spPr>
          <a:xfrm>
            <a:off x="7470663" y="2775265"/>
            <a:ext cx="1131570" cy="19889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Machine Learning system</a:t>
            </a:r>
          </a:p>
        </p:txBody>
      </p:sp>
      <p:sp>
        <p:nvSpPr>
          <p:cNvPr id="9" name="Rounded Rectangle 8"/>
          <p:cNvSpPr/>
          <p:nvPr/>
        </p:nvSpPr>
        <p:spPr>
          <a:xfrm>
            <a:off x="5012908" y="4179823"/>
            <a:ext cx="1725930" cy="5821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5419182" y="4288489"/>
            <a:ext cx="1066702" cy="369332"/>
          </a:xfrm>
          <a:prstGeom prst="rect">
            <a:avLst/>
          </a:prstGeom>
          <a:noFill/>
        </p:spPr>
        <p:txBody>
          <a:bodyPr wrap="none" rtlCol="0">
            <a:spAutoFit/>
          </a:bodyPr>
          <a:lstStyle/>
          <a:p>
            <a:r>
              <a:rPr lang="en-CA" dirty="0"/>
              <a:t>examples</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5359" y="2253808"/>
            <a:ext cx="550032" cy="550032"/>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868" y="4792758"/>
            <a:ext cx="550032" cy="550032"/>
          </a:xfrm>
          <a:prstGeom prst="rect">
            <a:avLst/>
          </a:prstGeom>
        </p:spPr>
      </p:pic>
      <p:sp>
        <p:nvSpPr>
          <p:cNvPr id="13" name="Bent Arrow 12"/>
          <p:cNvSpPr/>
          <p:nvPr/>
        </p:nvSpPr>
        <p:spPr>
          <a:xfrm>
            <a:off x="4067348" y="3185136"/>
            <a:ext cx="920115" cy="2910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Bent Arrow 13"/>
          <p:cNvSpPr/>
          <p:nvPr/>
        </p:nvSpPr>
        <p:spPr>
          <a:xfrm flipV="1">
            <a:off x="4109938" y="4086874"/>
            <a:ext cx="902970" cy="27501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5" name="Right Arrow 14"/>
          <p:cNvSpPr/>
          <p:nvPr/>
        </p:nvSpPr>
        <p:spPr>
          <a:xfrm>
            <a:off x="6760900" y="3185136"/>
            <a:ext cx="709763"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ight Arrow 15"/>
          <p:cNvSpPr/>
          <p:nvPr/>
        </p:nvSpPr>
        <p:spPr>
          <a:xfrm>
            <a:off x="6749869" y="4418503"/>
            <a:ext cx="709763"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Elbow Connector 16"/>
          <p:cNvCxnSpPr>
            <a:stCxn id="8" idx="3"/>
          </p:cNvCxnSpPr>
          <p:nvPr/>
        </p:nvCxnSpPr>
        <p:spPr>
          <a:xfrm flipH="1">
            <a:off x="2812633" y="3769724"/>
            <a:ext cx="5789600" cy="2134283"/>
          </a:xfrm>
          <a:prstGeom prst="bentConnector3">
            <a:avLst>
              <a:gd name="adj1" fmla="val -3948"/>
            </a:avLst>
          </a:prstGeom>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4" idx="1"/>
          </p:cNvCxnSpPr>
          <p:nvPr/>
        </p:nvCxnSpPr>
        <p:spPr>
          <a:xfrm rot="5400000" flipH="1" flipV="1">
            <a:off x="1861559" y="4679413"/>
            <a:ext cx="2175669" cy="2735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ooter Placeholder 18">
            <a:extLst>
              <a:ext uri="{FF2B5EF4-FFF2-40B4-BE49-F238E27FC236}">
                <a16:creationId xmlns:a16="http://schemas.microsoft.com/office/drawing/2014/main" id="{E2A4A0CD-1D44-49BF-9E0A-33A03BDCDBE1}"/>
              </a:ext>
            </a:extLst>
          </p:cNvPr>
          <p:cNvSpPr>
            <a:spLocks noGrp="1"/>
          </p:cNvSpPr>
          <p:nvPr>
            <p:ph type="ftr" sz="quarter" idx="11"/>
          </p:nvPr>
        </p:nvSpPr>
        <p:spPr/>
        <p:txBody>
          <a:bodyPr/>
          <a:lstStyle/>
          <a:p>
            <a:r>
              <a:rPr lang="en-CA"/>
              <a:t>PhD@SNS, Pisa, 28.02.18</a:t>
            </a:r>
          </a:p>
        </p:txBody>
      </p:sp>
      <p:sp>
        <p:nvSpPr>
          <p:cNvPr id="20" name="Slide Number Placeholder 19">
            <a:extLst>
              <a:ext uri="{FF2B5EF4-FFF2-40B4-BE49-F238E27FC236}">
                <a16:creationId xmlns:a16="http://schemas.microsoft.com/office/drawing/2014/main" id="{2E17A3F5-580B-43C9-B31F-39A2A98955D7}"/>
              </a:ext>
            </a:extLst>
          </p:cNvPr>
          <p:cNvSpPr>
            <a:spLocks noGrp="1"/>
          </p:cNvSpPr>
          <p:nvPr>
            <p:ph type="sldNum" sz="quarter" idx="12"/>
          </p:nvPr>
        </p:nvSpPr>
        <p:spPr/>
        <p:txBody>
          <a:bodyPr/>
          <a:lstStyle/>
          <a:p>
            <a:fld id="{BA0A5398-D9E4-4DCE-A671-F85C651B4561}" type="slidenum">
              <a:rPr lang="en-CA" smtClean="0"/>
              <a:pPr/>
              <a:t>30</a:t>
            </a:fld>
            <a:endParaRPr lang="en-CA" dirty="0"/>
          </a:p>
        </p:txBody>
      </p:sp>
    </p:spTree>
    <p:extLst>
      <p:ext uri="{BB962C8B-B14F-4D97-AF65-F5344CB8AC3E}">
        <p14:creationId xmlns:p14="http://schemas.microsoft.com/office/powerpoint/2010/main" val="384315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852410" y="365125"/>
            <a:ext cx="3501390" cy="80234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505320" y="226692"/>
            <a:ext cx="10515600" cy="1325563"/>
          </a:xfrm>
        </p:spPr>
        <p:txBody>
          <a:bodyPr/>
          <a:lstStyle/>
          <a:p>
            <a:r>
              <a:rPr lang="en-US" dirty="0"/>
              <a:t>Deep learning</a:t>
            </a:r>
            <a:endParaRPr lang="en-CA" dirty="0"/>
          </a:p>
        </p:txBody>
      </p:sp>
      <p:sp>
        <p:nvSpPr>
          <p:cNvPr id="3" name="Content Placeholder 2"/>
          <p:cNvSpPr>
            <a:spLocks noGrp="1"/>
          </p:cNvSpPr>
          <p:nvPr>
            <p:ph idx="1"/>
          </p:nvPr>
        </p:nvSpPr>
        <p:spPr>
          <a:xfrm>
            <a:off x="-176361" y="2689326"/>
            <a:ext cx="10515600" cy="1706245"/>
          </a:xfrm>
        </p:spPr>
        <p:txBody>
          <a:bodyPr/>
          <a:lstStyle/>
          <a:p>
            <a:pPr lvl="1"/>
            <a:r>
              <a:rPr lang="en-CA" dirty="0"/>
              <a:t>What is it: </a:t>
            </a:r>
          </a:p>
          <a:p>
            <a:pPr lvl="5"/>
            <a:endParaRPr lang="en-CA" dirty="0"/>
          </a:p>
        </p:txBody>
      </p:sp>
      <p:sp>
        <p:nvSpPr>
          <p:cNvPr id="5" name="TextBox 4"/>
          <p:cNvSpPr txBox="1"/>
          <p:nvPr/>
        </p:nvSpPr>
        <p:spPr>
          <a:xfrm>
            <a:off x="2415387" y="1633294"/>
            <a:ext cx="4366260" cy="646331"/>
          </a:xfrm>
          <a:prstGeom prst="rect">
            <a:avLst/>
          </a:prstGeom>
          <a:noFill/>
        </p:spPr>
        <p:txBody>
          <a:bodyPr wrap="square" rtlCol="0">
            <a:spAutoFit/>
          </a:bodyPr>
          <a:lstStyle/>
          <a:p>
            <a:r>
              <a:rPr lang="en-CA" dirty="0"/>
              <a:t>Finding non-linear relationships between data, resulting in learning a representation</a:t>
            </a:r>
          </a:p>
        </p:txBody>
      </p:sp>
      <p:sp>
        <p:nvSpPr>
          <p:cNvPr id="6" name="Rounded Rectangle 5"/>
          <p:cNvSpPr/>
          <p:nvPr/>
        </p:nvSpPr>
        <p:spPr>
          <a:xfrm>
            <a:off x="579920" y="3895152"/>
            <a:ext cx="1725930" cy="582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838200" y="4001554"/>
            <a:ext cx="1209370" cy="369332"/>
          </a:xfrm>
          <a:prstGeom prst="rect">
            <a:avLst/>
          </a:prstGeom>
          <a:noFill/>
        </p:spPr>
        <p:txBody>
          <a:bodyPr wrap="none" rtlCol="0">
            <a:spAutoFit/>
          </a:bodyPr>
          <a:lstStyle/>
          <a:p>
            <a:r>
              <a:rPr lang="en-CA" dirty="0"/>
              <a:t>knowledge</a:t>
            </a:r>
          </a:p>
        </p:txBody>
      </p:sp>
      <p:sp>
        <p:nvSpPr>
          <p:cNvPr id="9" name="TextBox 8"/>
          <p:cNvSpPr txBox="1"/>
          <p:nvPr/>
        </p:nvSpPr>
        <p:spPr>
          <a:xfrm>
            <a:off x="2717145" y="6177223"/>
            <a:ext cx="1572610" cy="369332"/>
          </a:xfrm>
          <a:prstGeom prst="rect">
            <a:avLst/>
          </a:prstGeom>
          <a:noFill/>
        </p:spPr>
        <p:txBody>
          <a:bodyPr wrap="none" rtlCol="0">
            <a:spAutoFit/>
          </a:bodyPr>
          <a:lstStyle/>
          <a:p>
            <a:r>
              <a:rPr lang="en-CA" dirty="0"/>
              <a:t>representation</a:t>
            </a:r>
          </a:p>
        </p:txBody>
      </p:sp>
      <p:sp>
        <p:nvSpPr>
          <p:cNvPr id="10" name="Rounded Rectangle 9"/>
          <p:cNvSpPr/>
          <p:nvPr/>
        </p:nvSpPr>
        <p:spPr>
          <a:xfrm>
            <a:off x="4964430" y="3233147"/>
            <a:ext cx="1131570" cy="19889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Machine Learning system</a:t>
            </a:r>
          </a:p>
        </p:txBody>
      </p:sp>
      <p:sp>
        <p:nvSpPr>
          <p:cNvPr id="11" name="Rounded Rectangle 10"/>
          <p:cNvSpPr/>
          <p:nvPr/>
        </p:nvSpPr>
        <p:spPr>
          <a:xfrm>
            <a:off x="2838857" y="3895152"/>
            <a:ext cx="1725930" cy="5821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245131" y="4003818"/>
            <a:ext cx="1066702" cy="369332"/>
          </a:xfrm>
          <a:prstGeom prst="rect">
            <a:avLst/>
          </a:prstGeom>
          <a:noFill/>
        </p:spPr>
        <p:txBody>
          <a:bodyPr wrap="none" rtlCol="0">
            <a:spAutoFit/>
          </a:bodyPr>
          <a:lstStyle/>
          <a:p>
            <a:r>
              <a:rPr lang="en-CA" dirty="0"/>
              <a:t>examples</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1822" y="3460235"/>
            <a:ext cx="550032" cy="550032"/>
          </a:xfrm>
          <a:prstGeom prst="rect">
            <a:avLst/>
          </a:prstGeom>
        </p:spPr>
      </p:pic>
      <p:sp>
        <p:nvSpPr>
          <p:cNvPr id="18" name="Right Arrow 17"/>
          <p:cNvSpPr/>
          <p:nvPr/>
        </p:nvSpPr>
        <p:spPr>
          <a:xfrm>
            <a:off x="4622737" y="4180217"/>
            <a:ext cx="298230"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9" name="Elbow Connector 18"/>
          <p:cNvCxnSpPr>
            <a:stCxn id="10" idx="3"/>
          </p:cNvCxnSpPr>
          <p:nvPr/>
        </p:nvCxnSpPr>
        <p:spPr>
          <a:xfrm flipH="1">
            <a:off x="306400" y="4227606"/>
            <a:ext cx="5789600" cy="2134283"/>
          </a:xfrm>
          <a:prstGeom prst="bentConnector3">
            <a:avLst>
              <a:gd name="adj1" fmla="val -3948"/>
            </a:avLst>
          </a:prstGeom>
        </p:spPr>
        <p:style>
          <a:lnRef idx="1">
            <a:schemeClr val="accent1"/>
          </a:lnRef>
          <a:fillRef idx="0">
            <a:schemeClr val="accent1"/>
          </a:fillRef>
          <a:effectRef idx="0">
            <a:schemeClr val="accent1"/>
          </a:effectRef>
          <a:fontRef idx="minor">
            <a:schemeClr val="tx1"/>
          </a:fontRef>
        </p:style>
      </p:cxnSp>
      <p:cxnSp>
        <p:nvCxnSpPr>
          <p:cNvPr id="20" name="Elbow Connector 19"/>
          <p:cNvCxnSpPr>
            <a:endCxn id="6" idx="1"/>
          </p:cNvCxnSpPr>
          <p:nvPr/>
        </p:nvCxnSpPr>
        <p:spPr>
          <a:xfrm rot="5400000" flipH="1" flipV="1">
            <a:off x="-644674" y="5137295"/>
            <a:ext cx="2175669" cy="27352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2659995" y="6072437"/>
            <a:ext cx="1725930" cy="58213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2813315" y="6203727"/>
            <a:ext cx="1572610" cy="369332"/>
          </a:xfrm>
          <a:prstGeom prst="rect">
            <a:avLst/>
          </a:prstGeom>
          <a:noFill/>
        </p:spPr>
        <p:txBody>
          <a:bodyPr wrap="none" rtlCol="0">
            <a:spAutoFit/>
          </a:bodyPr>
          <a:lstStyle/>
          <a:p>
            <a:r>
              <a:rPr lang="en-CA" dirty="0"/>
              <a:t>representation</a:t>
            </a:r>
          </a:p>
        </p:txBody>
      </p:sp>
      <p:sp>
        <p:nvSpPr>
          <p:cNvPr id="22" name="TextBox 21"/>
          <p:cNvSpPr txBox="1"/>
          <p:nvPr/>
        </p:nvSpPr>
        <p:spPr>
          <a:xfrm>
            <a:off x="7178040" y="2622499"/>
            <a:ext cx="2683620" cy="369332"/>
          </a:xfrm>
          <a:prstGeom prst="rect">
            <a:avLst/>
          </a:prstGeom>
          <a:noFill/>
        </p:spPr>
        <p:txBody>
          <a:bodyPr wrap="none" rtlCol="0">
            <a:spAutoFit/>
          </a:bodyPr>
          <a:lstStyle/>
          <a:p>
            <a:r>
              <a:rPr lang="en-CA" dirty="0"/>
              <a:t>Recurrent neural networks</a:t>
            </a:r>
          </a:p>
        </p:txBody>
      </p:sp>
      <p:sp>
        <p:nvSpPr>
          <p:cNvPr id="23" name="TextBox 22"/>
          <p:cNvSpPr txBox="1"/>
          <p:nvPr/>
        </p:nvSpPr>
        <p:spPr>
          <a:xfrm>
            <a:off x="9315450" y="3375434"/>
            <a:ext cx="2563779" cy="369332"/>
          </a:xfrm>
          <a:prstGeom prst="rect">
            <a:avLst/>
          </a:prstGeom>
          <a:noFill/>
        </p:spPr>
        <p:txBody>
          <a:bodyPr wrap="none" rtlCol="0">
            <a:spAutoFit/>
          </a:bodyPr>
          <a:lstStyle/>
          <a:p>
            <a:r>
              <a:rPr lang="en-CA" dirty="0"/>
              <a:t>Long Short-term memory</a:t>
            </a:r>
          </a:p>
        </p:txBody>
      </p:sp>
      <p:sp>
        <p:nvSpPr>
          <p:cNvPr id="25" name="TextBox 24"/>
          <p:cNvSpPr txBox="1"/>
          <p:nvPr/>
        </p:nvSpPr>
        <p:spPr>
          <a:xfrm>
            <a:off x="7142629" y="4141364"/>
            <a:ext cx="1338828" cy="369332"/>
          </a:xfrm>
          <a:prstGeom prst="rect">
            <a:avLst/>
          </a:prstGeom>
          <a:noFill/>
        </p:spPr>
        <p:txBody>
          <a:bodyPr wrap="none" rtlCol="0">
            <a:spAutoFit/>
          </a:bodyPr>
          <a:lstStyle/>
          <a:p>
            <a:r>
              <a:rPr lang="en-CA" dirty="0" err="1"/>
              <a:t>embeddings</a:t>
            </a:r>
            <a:endParaRPr lang="en-CA" dirty="0"/>
          </a:p>
        </p:txBody>
      </p:sp>
      <p:sp>
        <p:nvSpPr>
          <p:cNvPr id="26" name="TextBox 25"/>
          <p:cNvSpPr txBox="1"/>
          <p:nvPr/>
        </p:nvSpPr>
        <p:spPr>
          <a:xfrm>
            <a:off x="8810680" y="4744363"/>
            <a:ext cx="3057119" cy="369332"/>
          </a:xfrm>
          <a:prstGeom prst="rect">
            <a:avLst/>
          </a:prstGeom>
          <a:noFill/>
        </p:spPr>
        <p:txBody>
          <a:bodyPr wrap="none" rtlCol="0">
            <a:spAutoFit/>
          </a:bodyPr>
          <a:lstStyle/>
          <a:p>
            <a:r>
              <a:rPr lang="en-CA" dirty="0"/>
              <a:t>Convolutional neural networks</a:t>
            </a:r>
          </a:p>
        </p:txBody>
      </p:sp>
      <p:sp>
        <p:nvSpPr>
          <p:cNvPr id="27" name="TextBox 26"/>
          <p:cNvSpPr txBox="1"/>
          <p:nvPr/>
        </p:nvSpPr>
        <p:spPr>
          <a:xfrm>
            <a:off x="5150679" y="3241855"/>
            <a:ext cx="956352" cy="276999"/>
          </a:xfrm>
          <a:prstGeom prst="rect">
            <a:avLst/>
          </a:prstGeom>
          <a:noFill/>
        </p:spPr>
        <p:txBody>
          <a:bodyPr wrap="none" rtlCol="0">
            <a:spAutoFit/>
          </a:bodyPr>
          <a:lstStyle/>
          <a:p>
            <a:r>
              <a:rPr lang="en-CA" sz="1200" b="1" dirty="0">
                <a:solidFill>
                  <a:srgbClr val="002060"/>
                </a:solidFill>
              </a:rPr>
              <a:t>architecture</a:t>
            </a:r>
          </a:p>
        </p:txBody>
      </p:sp>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8495" y="3305484"/>
            <a:ext cx="284368" cy="284368"/>
          </a:xfrm>
          <a:prstGeom prst="rect">
            <a:avLst/>
          </a:prstGeom>
        </p:spPr>
      </p:pic>
      <p:sp>
        <p:nvSpPr>
          <p:cNvPr id="29" name="Right Arrow 28"/>
          <p:cNvSpPr/>
          <p:nvPr/>
        </p:nvSpPr>
        <p:spPr>
          <a:xfrm>
            <a:off x="2282346" y="4148294"/>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a:off x="7142629" y="5510293"/>
            <a:ext cx="2890215" cy="369332"/>
          </a:xfrm>
          <a:prstGeom prst="rect">
            <a:avLst/>
          </a:prstGeom>
          <a:noFill/>
        </p:spPr>
        <p:txBody>
          <a:bodyPr wrap="none" rtlCol="0">
            <a:spAutoFit/>
          </a:bodyPr>
          <a:lstStyle/>
          <a:p>
            <a:r>
              <a:rPr lang="en-CA" dirty="0"/>
              <a:t>Deep reinforcement learning</a:t>
            </a:r>
          </a:p>
        </p:txBody>
      </p:sp>
      <p:sp>
        <p:nvSpPr>
          <p:cNvPr id="31" name="TextBox 30"/>
          <p:cNvSpPr txBox="1"/>
          <p:nvPr/>
        </p:nvSpPr>
        <p:spPr>
          <a:xfrm>
            <a:off x="8039317" y="505782"/>
            <a:ext cx="3140603" cy="523220"/>
          </a:xfrm>
          <a:prstGeom prst="rect">
            <a:avLst/>
          </a:prstGeom>
          <a:noFill/>
        </p:spPr>
        <p:txBody>
          <a:bodyPr wrap="none" rtlCol="0">
            <a:spAutoFit/>
          </a:bodyPr>
          <a:lstStyle/>
          <a:p>
            <a:r>
              <a:rPr lang="en-US" sz="2800" dirty="0"/>
              <a:t>highly mathematical</a:t>
            </a:r>
            <a:endParaRPr lang="en-CA" sz="2800" dirty="0"/>
          </a:p>
        </p:txBody>
      </p:sp>
      <p:sp>
        <p:nvSpPr>
          <p:cNvPr id="34" name="Rounded Rectangle 33"/>
          <p:cNvSpPr/>
          <p:nvPr/>
        </p:nvSpPr>
        <p:spPr>
          <a:xfrm>
            <a:off x="7852410" y="1410860"/>
            <a:ext cx="3501390" cy="802343"/>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TextBox 34"/>
          <p:cNvSpPr txBox="1"/>
          <p:nvPr/>
        </p:nvSpPr>
        <p:spPr>
          <a:xfrm>
            <a:off x="8039317" y="1551517"/>
            <a:ext cx="2771336" cy="523220"/>
          </a:xfrm>
          <a:prstGeom prst="rect">
            <a:avLst/>
          </a:prstGeom>
          <a:noFill/>
        </p:spPr>
        <p:txBody>
          <a:bodyPr wrap="none" rtlCol="0">
            <a:spAutoFit/>
          </a:bodyPr>
          <a:lstStyle/>
          <a:p>
            <a:r>
              <a:rPr lang="en-US" sz="2800" dirty="0"/>
              <a:t>non-interpretable</a:t>
            </a:r>
            <a:endParaRPr lang="en-CA" sz="2800" dirty="0"/>
          </a:p>
        </p:txBody>
      </p:sp>
      <p:sp>
        <p:nvSpPr>
          <p:cNvPr id="4" name="Footer Placeholder 3">
            <a:extLst>
              <a:ext uri="{FF2B5EF4-FFF2-40B4-BE49-F238E27FC236}">
                <a16:creationId xmlns:a16="http://schemas.microsoft.com/office/drawing/2014/main" id="{3498932D-9EE6-4B00-8241-8446065BE064}"/>
              </a:ext>
            </a:extLst>
          </p:cNvPr>
          <p:cNvSpPr>
            <a:spLocks noGrp="1"/>
          </p:cNvSpPr>
          <p:nvPr>
            <p:ph type="ftr" sz="quarter" idx="11"/>
          </p:nvPr>
        </p:nvSpPr>
        <p:spPr/>
        <p:txBody>
          <a:bodyPr/>
          <a:lstStyle/>
          <a:p>
            <a:r>
              <a:rPr lang="en-CA"/>
              <a:t>PhD@SNS, Pisa, 28.02.18</a:t>
            </a:r>
          </a:p>
        </p:txBody>
      </p:sp>
      <p:sp>
        <p:nvSpPr>
          <p:cNvPr id="15" name="Slide Number Placeholder 14">
            <a:extLst>
              <a:ext uri="{FF2B5EF4-FFF2-40B4-BE49-F238E27FC236}">
                <a16:creationId xmlns:a16="http://schemas.microsoft.com/office/drawing/2014/main" id="{017EB2D0-0573-44B9-A42F-33279B755F6E}"/>
              </a:ext>
            </a:extLst>
          </p:cNvPr>
          <p:cNvSpPr>
            <a:spLocks noGrp="1"/>
          </p:cNvSpPr>
          <p:nvPr>
            <p:ph type="sldNum" sz="quarter" idx="12"/>
          </p:nvPr>
        </p:nvSpPr>
        <p:spPr/>
        <p:txBody>
          <a:bodyPr/>
          <a:lstStyle/>
          <a:p>
            <a:fld id="{BA0A5398-D9E4-4DCE-A671-F85C651B4561}" type="slidenum">
              <a:rPr lang="en-CA" smtClean="0"/>
              <a:pPr/>
              <a:t>31</a:t>
            </a:fld>
            <a:endParaRPr lang="en-CA" dirty="0"/>
          </a:p>
        </p:txBody>
      </p:sp>
    </p:spTree>
    <p:extLst>
      <p:ext uri="{BB962C8B-B14F-4D97-AF65-F5344CB8AC3E}">
        <p14:creationId xmlns:p14="http://schemas.microsoft.com/office/powerpoint/2010/main" val="25982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arn(inVertic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p:bldP spid="25" grpId="0"/>
      <p:bldP spid="26" grpId="0"/>
      <p:bldP spid="30" grpId="0"/>
      <p:bldP spid="31" grpId="0"/>
      <p:bldP spid="34" grpId="0" animBg="1"/>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Elbow Connector 11"/>
          <p:cNvCxnSpPr>
            <a:stCxn id="7" idx="3"/>
          </p:cNvCxnSpPr>
          <p:nvPr/>
        </p:nvCxnSpPr>
        <p:spPr>
          <a:xfrm flipH="1">
            <a:off x="4158310" y="4250466"/>
            <a:ext cx="5789600" cy="2134283"/>
          </a:xfrm>
          <a:prstGeom prst="bentConnector3">
            <a:avLst>
              <a:gd name="adj1" fmla="val -3948"/>
            </a:avLst>
          </a:prstGeom>
          <a:ln w="5715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357184" y="5430032"/>
            <a:ext cx="1725930" cy="5821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err="1"/>
              <a:t>alphaZero</a:t>
            </a:r>
            <a:r>
              <a:rPr lang="en-CA" dirty="0"/>
              <a:t> [DeepMind, Silver et al, 2017]</a:t>
            </a:r>
          </a:p>
        </p:txBody>
      </p:sp>
      <p:sp>
        <p:nvSpPr>
          <p:cNvPr id="3" name="Content Placeholder 2"/>
          <p:cNvSpPr>
            <a:spLocks noGrp="1"/>
          </p:cNvSpPr>
          <p:nvPr>
            <p:ph idx="1"/>
          </p:nvPr>
        </p:nvSpPr>
        <p:spPr>
          <a:xfrm>
            <a:off x="464419" y="1951897"/>
            <a:ext cx="10515600" cy="4351338"/>
          </a:xfrm>
        </p:spPr>
        <p:txBody>
          <a:bodyPr/>
          <a:lstStyle/>
          <a:p>
            <a:r>
              <a:rPr lang="en-CA" dirty="0"/>
              <a:t>Self-training chess/go playing program</a:t>
            </a:r>
          </a:p>
          <a:p>
            <a:r>
              <a:rPr lang="en-CA" dirty="0"/>
              <a:t>after 9 hours of training, defeated </a:t>
            </a:r>
            <a:r>
              <a:rPr lang="en-CA" dirty="0" err="1"/>
              <a:t>Stockfish</a:t>
            </a:r>
            <a:r>
              <a:rPr lang="en-CA" dirty="0"/>
              <a:t> 8 in a time-controlled 100-game tournament (28, 0, 72)</a:t>
            </a:r>
          </a:p>
          <a:p>
            <a:r>
              <a:rPr lang="en-CA" dirty="0"/>
              <a:t>Different even from “standard” Deep Learning:</a:t>
            </a:r>
          </a:p>
        </p:txBody>
      </p:sp>
      <p:sp>
        <p:nvSpPr>
          <p:cNvPr id="4" name="Rounded Rectangle 3"/>
          <p:cNvSpPr/>
          <p:nvPr/>
        </p:nvSpPr>
        <p:spPr>
          <a:xfrm>
            <a:off x="10359681" y="3069696"/>
            <a:ext cx="1725930" cy="58213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10554887" y="3209674"/>
            <a:ext cx="1209370" cy="369332"/>
          </a:xfrm>
          <a:prstGeom prst="rect">
            <a:avLst/>
          </a:prstGeom>
          <a:noFill/>
        </p:spPr>
        <p:txBody>
          <a:bodyPr wrap="none" rtlCol="0">
            <a:spAutoFit/>
          </a:bodyPr>
          <a:lstStyle/>
          <a:p>
            <a:r>
              <a:rPr lang="en-CA" dirty="0"/>
              <a:t>knowledge</a:t>
            </a:r>
          </a:p>
        </p:txBody>
      </p:sp>
      <p:sp>
        <p:nvSpPr>
          <p:cNvPr id="6" name="TextBox 5"/>
          <p:cNvSpPr txBox="1"/>
          <p:nvPr/>
        </p:nvSpPr>
        <p:spPr>
          <a:xfrm>
            <a:off x="6569055" y="6200083"/>
            <a:ext cx="1572610" cy="369332"/>
          </a:xfrm>
          <a:prstGeom prst="rect">
            <a:avLst/>
          </a:prstGeom>
          <a:noFill/>
        </p:spPr>
        <p:txBody>
          <a:bodyPr wrap="none" rtlCol="0">
            <a:spAutoFit/>
          </a:bodyPr>
          <a:lstStyle/>
          <a:p>
            <a:r>
              <a:rPr lang="en-CA" dirty="0"/>
              <a:t>representation</a:t>
            </a:r>
          </a:p>
        </p:txBody>
      </p:sp>
      <p:sp>
        <p:nvSpPr>
          <p:cNvPr id="7" name="Rounded Rectangle 6"/>
          <p:cNvSpPr/>
          <p:nvPr/>
        </p:nvSpPr>
        <p:spPr>
          <a:xfrm>
            <a:off x="8816340" y="3256007"/>
            <a:ext cx="1131570" cy="19889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Machine Learning system</a:t>
            </a:r>
          </a:p>
        </p:txBody>
      </p:sp>
      <p:sp>
        <p:nvSpPr>
          <p:cNvPr id="11" name="Right Arrow 10"/>
          <p:cNvSpPr/>
          <p:nvPr/>
        </p:nvSpPr>
        <p:spPr>
          <a:xfrm>
            <a:off x="8338557" y="4171154"/>
            <a:ext cx="298230" cy="10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9744172" y="5536434"/>
            <a:ext cx="1066702" cy="369332"/>
          </a:xfrm>
          <a:prstGeom prst="rect">
            <a:avLst/>
          </a:prstGeom>
          <a:noFill/>
        </p:spPr>
        <p:txBody>
          <a:bodyPr wrap="none" rtlCol="0">
            <a:spAutoFit/>
          </a:bodyPr>
          <a:lstStyle/>
          <a:p>
            <a:r>
              <a:rPr lang="en-CA" dirty="0"/>
              <a:t>examples</a:t>
            </a:r>
          </a:p>
        </p:txBody>
      </p:sp>
      <p:cxnSp>
        <p:nvCxnSpPr>
          <p:cNvPr id="13" name="Elbow Connector 12"/>
          <p:cNvCxnSpPr/>
          <p:nvPr/>
        </p:nvCxnSpPr>
        <p:spPr>
          <a:xfrm rot="5400000" flipH="1" flipV="1">
            <a:off x="3235680" y="5160154"/>
            <a:ext cx="2175669" cy="273520"/>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6511905" y="6095297"/>
            <a:ext cx="1725930" cy="58213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6665225" y="6226587"/>
            <a:ext cx="1572610" cy="369332"/>
          </a:xfrm>
          <a:prstGeom prst="rect">
            <a:avLst/>
          </a:prstGeom>
          <a:noFill/>
        </p:spPr>
        <p:txBody>
          <a:bodyPr wrap="none" rtlCol="0">
            <a:spAutoFit/>
          </a:bodyPr>
          <a:lstStyle/>
          <a:p>
            <a:r>
              <a:rPr lang="en-CA" dirty="0"/>
              <a:t>representation</a:t>
            </a:r>
          </a:p>
        </p:txBody>
      </p:sp>
      <p:sp>
        <p:nvSpPr>
          <p:cNvPr id="16" name="TextBox 15"/>
          <p:cNvSpPr txBox="1"/>
          <p:nvPr/>
        </p:nvSpPr>
        <p:spPr>
          <a:xfrm>
            <a:off x="9002589" y="3264715"/>
            <a:ext cx="956352" cy="276999"/>
          </a:xfrm>
          <a:prstGeom prst="rect">
            <a:avLst/>
          </a:prstGeom>
          <a:noFill/>
        </p:spPr>
        <p:txBody>
          <a:bodyPr wrap="none" rtlCol="0">
            <a:spAutoFit/>
          </a:bodyPr>
          <a:lstStyle/>
          <a:p>
            <a:r>
              <a:rPr lang="en-CA" sz="1200" b="1" dirty="0">
                <a:solidFill>
                  <a:srgbClr val="002060"/>
                </a:solidFill>
              </a:rPr>
              <a:t>architecture</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0405" y="3328344"/>
            <a:ext cx="284368" cy="284368"/>
          </a:xfrm>
          <a:prstGeom prst="rect">
            <a:avLst/>
          </a:prstGeom>
        </p:spPr>
      </p:pic>
      <p:sp>
        <p:nvSpPr>
          <p:cNvPr id="18" name="Right Arrow 17"/>
          <p:cNvSpPr/>
          <p:nvPr/>
        </p:nvSpPr>
        <p:spPr>
          <a:xfrm>
            <a:off x="7645957" y="4171154"/>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ight Arrow 18"/>
          <p:cNvSpPr/>
          <p:nvPr/>
        </p:nvSpPr>
        <p:spPr>
          <a:xfrm>
            <a:off x="6201223" y="4171154"/>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ight Arrow 19"/>
          <p:cNvSpPr/>
          <p:nvPr/>
        </p:nvSpPr>
        <p:spPr>
          <a:xfrm>
            <a:off x="6973801" y="4171154"/>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p:cNvSpPr txBox="1"/>
          <p:nvPr/>
        </p:nvSpPr>
        <p:spPr>
          <a:xfrm>
            <a:off x="10277523" y="4393746"/>
            <a:ext cx="1230017" cy="923330"/>
          </a:xfrm>
          <a:prstGeom prst="rect">
            <a:avLst/>
          </a:prstGeom>
          <a:noFill/>
        </p:spPr>
        <p:txBody>
          <a:bodyPr wrap="none" rtlCol="0">
            <a:spAutoFit/>
          </a:bodyPr>
          <a:lstStyle/>
          <a:p>
            <a:r>
              <a:rPr lang="en-CA" dirty="0"/>
              <a:t>Generative</a:t>
            </a:r>
          </a:p>
          <a:p>
            <a:r>
              <a:rPr lang="en-CA" dirty="0"/>
              <a:t>Adversarial</a:t>
            </a:r>
          </a:p>
          <a:p>
            <a:r>
              <a:rPr lang="en-CA" dirty="0"/>
              <a:t>Networks</a:t>
            </a:r>
          </a:p>
        </p:txBody>
      </p:sp>
      <p:sp>
        <p:nvSpPr>
          <p:cNvPr id="22" name="Right Arrow 21"/>
          <p:cNvSpPr/>
          <p:nvPr/>
        </p:nvSpPr>
        <p:spPr>
          <a:xfrm>
            <a:off x="5541829" y="4171154"/>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ight Arrow 22"/>
          <p:cNvSpPr/>
          <p:nvPr/>
        </p:nvSpPr>
        <p:spPr>
          <a:xfrm>
            <a:off x="4788942" y="4171154"/>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ight Arrow 23"/>
          <p:cNvSpPr/>
          <p:nvPr/>
        </p:nvSpPr>
        <p:spPr>
          <a:xfrm rot="10800000">
            <a:off x="9998689" y="3370276"/>
            <a:ext cx="513047" cy="793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055" y="1297848"/>
            <a:ext cx="640264" cy="856457"/>
          </a:xfrm>
          <a:prstGeom prst="rect">
            <a:avLst/>
          </a:prstGeom>
        </p:spPr>
      </p:pic>
      <p:sp>
        <p:nvSpPr>
          <p:cNvPr id="10" name="Footer Placeholder 9">
            <a:extLst>
              <a:ext uri="{FF2B5EF4-FFF2-40B4-BE49-F238E27FC236}">
                <a16:creationId xmlns:a16="http://schemas.microsoft.com/office/drawing/2014/main" id="{50F69256-BEE1-4E1B-85CC-79DBC6814CD0}"/>
              </a:ext>
            </a:extLst>
          </p:cNvPr>
          <p:cNvSpPr>
            <a:spLocks noGrp="1"/>
          </p:cNvSpPr>
          <p:nvPr>
            <p:ph type="ftr" sz="quarter" idx="11"/>
          </p:nvPr>
        </p:nvSpPr>
        <p:spPr/>
        <p:txBody>
          <a:bodyPr/>
          <a:lstStyle/>
          <a:p>
            <a:r>
              <a:rPr lang="en-CA"/>
              <a:t>PhD@SNS, Pisa, 28.02.18</a:t>
            </a:r>
          </a:p>
        </p:txBody>
      </p:sp>
      <p:sp>
        <p:nvSpPr>
          <p:cNvPr id="25" name="Slide Number Placeholder 24">
            <a:extLst>
              <a:ext uri="{FF2B5EF4-FFF2-40B4-BE49-F238E27FC236}">
                <a16:creationId xmlns:a16="http://schemas.microsoft.com/office/drawing/2014/main" id="{DD944169-EEAE-41D0-92CE-D4C277F87654}"/>
              </a:ext>
            </a:extLst>
          </p:cNvPr>
          <p:cNvSpPr>
            <a:spLocks noGrp="1"/>
          </p:cNvSpPr>
          <p:nvPr>
            <p:ph type="sldNum" sz="quarter" idx="12"/>
          </p:nvPr>
        </p:nvSpPr>
        <p:spPr/>
        <p:txBody>
          <a:bodyPr/>
          <a:lstStyle/>
          <a:p>
            <a:fld id="{BA0A5398-D9E4-4DCE-A671-F85C651B4561}" type="slidenum">
              <a:rPr lang="en-CA" smtClean="0"/>
              <a:pPr/>
              <a:t>32</a:t>
            </a:fld>
            <a:endParaRPr lang="en-CA" dirty="0"/>
          </a:p>
        </p:txBody>
      </p:sp>
    </p:spTree>
    <p:extLst>
      <p:ext uri="{BB962C8B-B14F-4D97-AF65-F5344CB8AC3E}">
        <p14:creationId xmlns:p14="http://schemas.microsoft.com/office/powerpoint/2010/main" val="1394433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468" y="2839999"/>
            <a:ext cx="7886700" cy="1325563"/>
          </a:xfrm>
        </p:spPr>
        <p:txBody>
          <a:bodyPr>
            <a:normAutofit/>
          </a:bodyPr>
          <a:lstStyle/>
          <a:p>
            <a:r>
              <a:rPr lang="en-CA" sz="7200" dirty="0"/>
              <a:t>Q&amp;A?</a:t>
            </a:r>
          </a:p>
        </p:txBody>
      </p:sp>
      <p:pic>
        <p:nvPicPr>
          <p:cNvPr id="6" name="Picture 4" descr="http://www.wolf-pac.com/assets/pages/534/lsat_discussion_forum.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50774" y="1913893"/>
            <a:ext cx="6626641" cy="4107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12653" y="3187249"/>
            <a:ext cx="246013" cy="123007"/>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0168" y="752256"/>
            <a:ext cx="1653890" cy="826945"/>
          </a:xfrm>
          <a:prstGeom prst="rect">
            <a:avLst/>
          </a:prstGeom>
        </p:spPr>
      </p:pic>
      <p:sp>
        <p:nvSpPr>
          <p:cNvPr id="3" name="Footer Placeholder 2">
            <a:extLst>
              <a:ext uri="{FF2B5EF4-FFF2-40B4-BE49-F238E27FC236}">
                <a16:creationId xmlns:a16="http://schemas.microsoft.com/office/drawing/2014/main" id="{0DCA9F12-A436-4690-B464-70470A0BFDC6}"/>
              </a:ext>
            </a:extLst>
          </p:cNvPr>
          <p:cNvSpPr>
            <a:spLocks noGrp="1"/>
          </p:cNvSpPr>
          <p:nvPr>
            <p:ph type="ftr" sz="quarter" idx="11"/>
          </p:nvPr>
        </p:nvSpPr>
        <p:spPr/>
        <p:txBody>
          <a:bodyPr/>
          <a:lstStyle/>
          <a:p>
            <a:r>
              <a:rPr lang="en-CA"/>
              <a:t>PhD@SNS, Pisa, 28.02.18</a:t>
            </a:r>
          </a:p>
        </p:txBody>
      </p:sp>
      <p:sp>
        <p:nvSpPr>
          <p:cNvPr id="4" name="Slide Number Placeholder 3">
            <a:extLst>
              <a:ext uri="{FF2B5EF4-FFF2-40B4-BE49-F238E27FC236}">
                <a16:creationId xmlns:a16="http://schemas.microsoft.com/office/drawing/2014/main" id="{E52D6250-7B39-4289-876D-67C1F45F0C78}"/>
              </a:ext>
            </a:extLst>
          </p:cNvPr>
          <p:cNvSpPr>
            <a:spLocks noGrp="1"/>
          </p:cNvSpPr>
          <p:nvPr>
            <p:ph type="sldNum" sz="quarter" idx="12"/>
          </p:nvPr>
        </p:nvSpPr>
        <p:spPr/>
        <p:txBody>
          <a:bodyPr/>
          <a:lstStyle/>
          <a:p>
            <a:fld id="{BA0A5398-D9E4-4DCE-A671-F85C651B4561}" type="slidenum">
              <a:rPr lang="en-CA" smtClean="0"/>
              <a:pPr/>
              <a:t>33</a:t>
            </a:fld>
            <a:endParaRPr lang="en-CA" dirty="0"/>
          </a:p>
        </p:txBody>
      </p:sp>
    </p:spTree>
    <p:extLst>
      <p:ext uri="{BB962C8B-B14F-4D97-AF65-F5344CB8AC3E}">
        <p14:creationId xmlns:p14="http://schemas.microsoft.com/office/powerpoint/2010/main" val="2006617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496" y="9576"/>
            <a:ext cx="9093504" cy="981652"/>
          </a:xfrm>
        </p:spPr>
        <p:txBody>
          <a:bodyPr>
            <a:normAutofit/>
          </a:bodyPr>
          <a:lstStyle/>
          <a:p>
            <a:r>
              <a:rPr lang="en-US" altLang="zh-CN" sz="3200" dirty="0">
                <a:latin typeface="Times New Roman" charset="0"/>
                <a:ea typeface="Times New Roman" charset="0"/>
                <a:cs typeface="Times New Roman" charset="0"/>
              </a:rPr>
              <a:t>Trawlers</a:t>
            </a:r>
            <a:r>
              <a:rPr lang="zh-CN" altLang="en-US" sz="3200" dirty="0">
                <a:latin typeface="Times New Roman" charset="0"/>
                <a:ea typeface="Times New Roman" charset="0"/>
                <a:cs typeface="Times New Roman" charset="0"/>
              </a:rPr>
              <a:t> </a:t>
            </a:r>
            <a:r>
              <a:rPr lang="en-US" altLang="zh-CN" sz="3200" dirty="0">
                <a:latin typeface="Times New Roman" charset="0"/>
                <a:ea typeface="Times New Roman" charset="0"/>
                <a:cs typeface="Times New Roman" charset="0"/>
              </a:rPr>
              <a:t>Fishing</a:t>
            </a:r>
            <a:r>
              <a:rPr lang="zh-CN" altLang="en-US" sz="3200" dirty="0">
                <a:latin typeface="Times New Roman" charset="0"/>
                <a:ea typeface="Times New Roman" charset="0"/>
                <a:cs typeface="Times New Roman" charset="0"/>
              </a:rPr>
              <a:t> </a:t>
            </a:r>
            <a:r>
              <a:rPr lang="en-US" altLang="zh-CN" sz="3200" dirty="0">
                <a:latin typeface="Times New Roman" charset="0"/>
                <a:ea typeface="Times New Roman" charset="0"/>
                <a:cs typeface="Times New Roman" charset="0"/>
              </a:rPr>
              <a:t>Activity</a:t>
            </a:r>
            <a:r>
              <a:rPr lang="zh-CN" altLang="en-US" sz="3200" dirty="0">
                <a:latin typeface="Times New Roman" charset="0"/>
                <a:ea typeface="Times New Roman" charset="0"/>
                <a:cs typeface="Times New Roman" charset="0"/>
              </a:rPr>
              <a:t> </a:t>
            </a:r>
            <a:r>
              <a:rPr lang="en-US" altLang="zh-CN" sz="3200" dirty="0">
                <a:latin typeface="Times New Roman" charset="0"/>
                <a:ea typeface="Times New Roman" charset="0"/>
                <a:cs typeface="Times New Roman" charset="0"/>
              </a:rPr>
              <a:t>Classification</a:t>
            </a:r>
            <a:endParaRPr lang="en-US" sz="3200" dirty="0">
              <a:latin typeface="Times New Roman" charset="0"/>
              <a:ea typeface="Times New Roman" charset="0"/>
              <a:cs typeface="Times New Roman" charset="0"/>
            </a:endParaRPr>
          </a:p>
        </p:txBody>
      </p:sp>
      <p:sp>
        <p:nvSpPr>
          <p:cNvPr id="10" name="TextBox 9"/>
          <p:cNvSpPr txBox="1"/>
          <p:nvPr/>
        </p:nvSpPr>
        <p:spPr>
          <a:xfrm>
            <a:off x="2778800" y="1737329"/>
            <a:ext cx="2492429" cy="1569660"/>
          </a:xfrm>
          <a:prstGeom prst="rect">
            <a:avLst/>
          </a:prstGeom>
          <a:noFill/>
        </p:spPr>
        <p:txBody>
          <a:bodyPr wrap="square" rtlCol="0">
            <a:spAutoFit/>
          </a:bodyPr>
          <a:lstStyle/>
          <a:p>
            <a:r>
              <a:rPr lang="en-US" altLang="zh-CN" sz="2400" dirty="0">
                <a:latin typeface="Helvetica" charset="0"/>
                <a:ea typeface="Helvetica" charset="0"/>
                <a:cs typeface="Helvetica" charset="0"/>
              </a:rPr>
              <a:t>Features:</a:t>
            </a:r>
          </a:p>
          <a:p>
            <a:pPr marL="285750" indent="-285750">
              <a:buFont typeface="Arial" charset="0"/>
              <a:buChar char="•"/>
            </a:pPr>
            <a:r>
              <a:rPr lang="en-US" altLang="zh-CN" sz="2400" dirty="0">
                <a:latin typeface="Helvetica" charset="0"/>
                <a:ea typeface="Helvetica" charset="0"/>
                <a:cs typeface="Helvetica" charset="0"/>
              </a:rPr>
              <a:t>longitude</a:t>
            </a:r>
          </a:p>
          <a:p>
            <a:pPr marL="285750" indent="-285750">
              <a:buFont typeface="Arial" charset="0"/>
              <a:buChar char="•"/>
            </a:pPr>
            <a:r>
              <a:rPr lang="en-US" altLang="zh-CN" sz="2400" dirty="0">
                <a:latin typeface="Helvetica" charset="0"/>
                <a:ea typeface="Helvetica" charset="0"/>
                <a:cs typeface="Helvetica" charset="0"/>
              </a:rPr>
              <a:t>latitude</a:t>
            </a:r>
          </a:p>
          <a:p>
            <a:pPr marL="285750" indent="-285750">
              <a:buFont typeface="Arial" charset="0"/>
              <a:buChar char="•"/>
            </a:pPr>
            <a:r>
              <a:rPr lang="en-US" altLang="zh-CN" sz="2400" dirty="0">
                <a:latin typeface="Helvetica" charset="0"/>
                <a:ea typeface="Helvetica" charset="0"/>
                <a:cs typeface="Helvetica" charset="0"/>
              </a:rPr>
              <a:t>speed</a:t>
            </a:r>
            <a:endParaRPr lang="en-US" sz="2400" dirty="0">
              <a:latin typeface="Helvetica" charset="0"/>
              <a:ea typeface="Helvetica" charset="0"/>
              <a:cs typeface="Helvetica" charset="0"/>
            </a:endParaRPr>
          </a:p>
        </p:txBody>
      </p:sp>
      <p:sp>
        <p:nvSpPr>
          <p:cNvPr id="12" name="TextBox 11"/>
          <p:cNvSpPr txBox="1"/>
          <p:nvPr/>
        </p:nvSpPr>
        <p:spPr>
          <a:xfrm>
            <a:off x="2778800" y="3644520"/>
            <a:ext cx="3342449" cy="1569660"/>
          </a:xfrm>
          <a:prstGeom prst="rect">
            <a:avLst/>
          </a:prstGeom>
          <a:noFill/>
        </p:spPr>
        <p:txBody>
          <a:bodyPr wrap="square" rtlCol="0">
            <a:spAutoFit/>
          </a:bodyPr>
          <a:lstStyle/>
          <a:p>
            <a:r>
              <a:rPr lang="en-US" altLang="zh-CN" sz="2400" dirty="0">
                <a:latin typeface="Helvetica" charset="0"/>
                <a:ea typeface="Helvetica" charset="0"/>
                <a:cs typeface="Helvetica" charset="0"/>
              </a:rPr>
              <a:t>Data:</a:t>
            </a:r>
          </a:p>
          <a:p>
            <a:pPr marL="285750" indent="-285750">
              <a:buFont typeface="Arial" charset="0"/>
              <a:buChar char="•"/>
            </a:pPr>
            <a:r>
              <a:rPr lang="en-US" altLang="zh-CN" sz="2400" dirty="0">
                <a:latin typeface="Helvetica" charset="0"/>
                <a:ea typeface="Helvetica" charset="0"/>
                <a:cs typeface="Helvetica" charset="0"/>
              </a:rPr>
              <a:t>irregular</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size</a:t>
            </a:r>
          </a:p>
          <a:p>
            <a:pPr marL="285750" indent="-285750">
              <a:buFont typeface="Arial" charset="0"/>
              <a:buChar char="•"/>
            </a:pPr>
            <a:r>
              <a:rPr lang="en-US" altLang="zh-CN" sz="2400" dirty="0">
                <a:latin typeface="Helvetica" charset="0"/>
                <a:ea typeface="Helvetica" charset="0"/>
                <a:cs typeface="Helvetica" charset="0"/>
              </a:rPr>
              <a:t>very</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long</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sequences</a:t>
            </a:r>
          </a:p>
          <a:p>
            <a:pPr marL="285750" indent="-285750">
              <a:buFont typeface="Arial" charset="0"/>
              <a:buChar char="•"/>
            </a:pPr>
            <a:r>
              <a:rPr lang="en-US" altLang="zh-CN" sz="2400" dirty="0">
                <a:latin typeface="Helvetica" charset="0"/>
                <a:ea typeface="Helvetica" charset="0"/>
                <a:cs typeface="Helvetica" charset="0"/>
              </a:rPr>
              <a:t>imbalanced</a:t>
            </a:r>
            <a:endParaRPr lang="en-US" sz="2400" dirty="0">
              <a:latin typeface="Helvetica" charset="0"/>
              <a:ea typeface="Helvetica" charset="0"/>
              <a:cs typeface="Helvetica" charset="0"/>
            </a:endParaRPr>
          </a:p>
        </p:txBody>
      </p:sp>
      <p:pic>
        <p:nvPicPr>
          <p:cNvPr id="11" name="Picture 10"/>
          <p:cNvPicPr>
            <a:picLocks noChangeAspect="1"/>
          </p:cNvPicPr>
          <p:nvPr/>
        </p:nvPicPr>
        <p:blipFill>
          <a:blip r:embed="rId2"/>
          <a:stretch>
            <a:fillRect/>
          </a:stretch>
        </p:blipFill>
        <p:spPr>
          <a:xfrm>
            <a:off x="6508430" y="1502756"/>
            <a:ext cx="3761628" cy="2804049"/>
          </a:xfrm>
          <a:prstGeom prst="rect">
            <a:avLst/>
          </a:prstGeom>
        </p:spPr>
      </p:pic>
      <p:sp>
        <p:nvSpPr>
          <p:cNvPr id="3" name="Rectangle: Rounded Corners 2">
            <a:extLst>
              <a:ext uri="{FF2B5EF4-FFF2-40B4-BE49-F238E27FC236}">
                <a16:creationId xmlns:a16="http://schemas.microsoft.com/office/drawing/2014/main" id="{A088CF0F-ADEB-48F5-8CB7-631E529D6C95}"/>
              </a:ext>
            </a:extLst>
          </p:cNvPr>
          <p:cNvSpPr/>
          <p:nvPr/>
        </p:nvSpPr>
        <p:spPr>
          <a:xfrm>
            <a:off x="8906764" y="1975232"/>
            <a:ext cx="773723" cy="2331573"/>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Footer Placeholder 3">
            <a:extLst>
              <a:ext uri="{FF2B5EF4-FFF2-40B4-BE49-F238E27FC236}">
                <a16:creationId xmlns:a16="http://schemas.microsoft.com/office/drawing/2014/main" id="{C0F5ED8D-C6DB-4219-9BFA-3E264F7DA8EC}"/>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785B84F1-95A7-49A1-A846-C76C3BF26A08}"/>
              </a:ext>
            </a:extLst>
          </p:cNvPr>
          <p:cNvSpPr>
            <a:spLocks noGrp="1"/>
          </p:cNvSpPr>
          <p:nvPr>
            <p:ph type="sldNum" sz="quarter" idx="12"/>
          </p:nvPr>
        </p:nvSpPr>
        <p:spPr/>
        <p:txBody>
          <a:bodyPr/>
          <a:lstStyle/>
          <a:p>
            <a:fld id="{BA0A5398-D9E4-4DCE-A671-F85C651B4561}" type="slidenum">
              <a:rPr lang="en-CA" smtClean="0"/>
              <a:t>34</a:t>
            </a:fld>
            <a:endParaRPr lang="en-CA"/>
          </a:p>
        </p:txBody>
      </p:sp>
    </p:spTree>
    <p:extLst>
      <p:ext uri="{BB962C8B-B14F-4D97-AF65-F5344CB8AC3E}">
        <p14:creationId xmlns:p14="http://schemas.microsoft.com/office/powerpoint/2010/main" val="3038052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388" y="-63135"/>
            <a:ext cx="7886700" cy="869908"/>
          </a:xfrm>
        </p:spPr>
        <p:txBody>
          <a:bodyPr>
            <a:normAutofit/>
          </a:bodyPr>
          <a:lstStyle/>
          <a:p>
            <a:r>
              <a:rPr lang="en-US" altLang="zh-CN" sz="3200" dirty="0"/>
              <a:t>Existing</a:t>
            </a:r>
            <a:r>
              <a:rPr lang="zh-CN" altLang="en-US" sz="3200" dirty="0"/>
              <a:t> </a:t>
            </a:r>
            <a:r>
              <a:rPr lang="en-US" altLang="zh-CN" sz="3200" dirty="0"/>
              <a:t>Methods</a:t>
            </a:r>
            <a:endParaRPr lang="en-US" sz="3200" dirty="0"/>
          </a:p>
        </p:txBody>
      </p:sp>
      <p:sp>
        <p:nvSpPr>
          <p:cNvPr id="3" name="Content Placeholder 2"/>
          <p:cNvSpPr>
            <a:spLocks noGrp="1"/>
          </p:cNvSpPr>
          <p:nvPr>
            <p:ph sz="half" idx="1"/>
          </p:nvPr>
        </p:nvSpPr>
        <p:spPr>
          <a:xfrm>
            <a:off x="1701388" y="966223"/>
            <a:ext cx="4751242" cy="1060079"/>
          </a:xfrm>
        </p:spPr>
        <p:txBody>
          <a:bodyPr>
            <a:normAutofit fontScale="85000" lnSpcReduction="10000"/>
          </a:bodyPr>
          <a:lstStyle/>
          <a:p>
            <a:pPr marL="228600" lvl="1">
              <a:spcBef>
                <a:spcPts val="1000"/>
              </a:spcBef>
            </a:pPr>
            <a:r>
              <a:rPr lang="en-US" altLang="zh-CN" dirty="0">
                <a:latin typeface="Helvetica" charset="0"/>
                <a:ea typeface="Helvetica" charset="0"/>
                <a:cs typeface="Helvetica" charset="0"/>
              </a:rPr>
              <a:t>Hidden</a:t>
            </a:r>
            <a:r>
              <a:rPr lang="zh-CN" altLang="en-US" dirty="0">
                <a:latin typeface="Helvetica" charset="0"/>
                <a:ea typeface="Helvetica" charset="0"/>
                <a:cs typeface="Helvetica" charset="0"/>
              </a:rPr>
              <a:t> </a:t>
            </a:r>
            <a:r>
              <a:rPr lang="en-US" altLang="zh-CN" dirty="0">
                <a:latin typeface="Helvetica" charset="0"/>
                <a:ea typeface="Helvetica" charset="0"/>
                <a:cs typeface="Helvetica" charset="0"/>
              </a:rPr>
              <a:t>Markov</a:t>
            </a:r>
            <a:r>
              <a:rPr lang="zh-CN" altLang="en-US" dirty="0">
                <a:latin typeface="Helvetica" charset="0"/>
                <a:ea typeface="Helvetica" charset="0"/>
                <a:cs typeface="Helvetica" charset="0"/>
              </a:rPr>
              <a:t> </a:t>
            </a:r>
            <a:r>
              <a:rPr lang="en-US" altLang="zh-CN" dirty="0">
                <a:latin typeface="Helvetica" charset="0"/>
                <a:ea typeface="Helvetica" charset="0"/>
                <a:cs typeface="Helvetica" charset="0"/>
              </a:rPr>
              <a:t>Model</a:t>
            </a:r>
            <a:r>
              <a:rPr lang="zh-CN" altLang="en-US" dirty="0">
                <a:latin typeface="Helvetica" charset="0"/>
                <a:ea typeface="Helvetica" charset="0"/>
                <a:cs typeface="Helvetica" charset="0"/>
              </a:rPr>
              <a:t> </a:t>
            </a:r>
            <a:r>
              <a:rPr lang="en-US" altLang="zh-CN" dirty="0">
                <a:latin typeface="Helvetica" charset="0"/>
                <a:ea typeface="Helvetica" charset="0"/>
                <a:cs typeface="Helvetica" charset="0"/>
              </a:rPr>
              <a:t>(Souza</a:t>
            </a:r>
            <a:r>
              <a:rPr lang="zh-CN" altLang="en-US" dirty="0">
                <a:latin typeface="Helvetica" charset="0"/>
                <a:ea typeface="Helvetica" charset="0"/>
                <a:cs typeface="Helvetica" charset="0"/>
              </a:rPr>
              <a:t> </a:t>
            </a:r>
            <a:r>
              <a:rPr lang="en-US" altLang="zh-CN" dirty="0">
                <a:latin typeface="Helvetica" charset="0"/>
                <a:ea typeface="Helvetica" charset="0"/>
                <a:cs typeface="Helvetica" charset="0"/>
              </a:rPr>
              <a:t>et</a:t>
            </a:r>
            <a:r>
              <a:rPr lang="zh-CN" altLang="en-US" dirty="0">
                <a:latin typeface="Helvetica" charset="0"/>
                <a:ea typeface="Helvetica" charset="0"/>
                <a:cs typeface="Helvetica" charset="0"/>
              </a:rPr>
              <a:t> </a:t>
            </a:r>
            <a:r>
              <a:rPr lang="en-US" altLang="zh-CN" dirty="0">
                <a:latin typeface="Helvetica" charset="0"/>
                <a:ea typeface="Helvetica" charset="0"/>
                <a:cs typeface="Helvetica" charset="0"/>
              </a:rPr>
              <a:t>al.)</a:t>
            </a:r>
          </a:p>
          <a:p>
            <a:r>
              <a:rPr lang="en-US" altLang="zh-CN" sz="2400" dirty="0">
                <a:latin typeface="Helvetica" charset="0"/>
                <a:ea typeface="Helvetica" charset="0"/>
                <a:cs typeface="Helvetica" charset="0"/>
              </a:rPr>
              <a:t>Conditional</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Random</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Fields</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(Hu</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et</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al.)</a:t>
            </a:r>
            <a:endParaRPr lang="en-US" sz="2400" dirty="0">
              <a:latin typeface="Helvetica" charset="0"/>
              <a:ea typeface="Helvetica" charset="0"/>
              <a:cs typeface="Helvetica" charset="0"/>
            </a:endParaRPr>
          </a:p>
        </p:txBody>
      </p:sp>
      <p:pic>
        <p:nvPicPr>
          <p:cNvPr id="6" name="Picture 5"/>
          <p:cNvPicPr>
            <a:picLocks noChangeAspect="1"/>
          </p:cNvPicPr>
          <p:nvPr/>
        </p:nvPicPr>
        <p:blipFill>
          <a:blip r:embed="rId2"/>
          <a:stretch>
            <a:fillRect/>
          </a:stretch>
        </p:blipFill>
        <p:spPr>
          <a:xfrm>
            <a:off x="7217260" y="985277"/>
            <a:ext cx="2637066" cy="3161681"/>
          </a:xfrm>
          <a:prstGeom prst="rect">
            <a:avLst/>
          </a:prstGeom>
        </p:spPr>
      </p:pic>
      <p:sp>
        <p:nvSpPr>
          <p:cNvPr id="7" name="TextBox 6"/>
          <p:cNvSpPr txBox="1"/>
          <p:nvPr/>
        </p:nvSpPr>
        <p:spPr>
          <a:xfrm>
            <a:off x="6136606" y="646722"/>
            <a:ext cx="4607627" cy="338554"/>
          </a:xfrm>
          <a:prstGeom prst="rect">
            <a:avLst/>
          </a:prstGeom>
          <a:noFill/>
        </p:spPr>
        <p:txBody>
          <a:bodyPr wrap="square" rtlCol="0">
            <a:spAutoFit/>
          </a:bodyPr>
          <a:lstStyle/>
          <a:p>
            <a:r>
              <a:rPr lang="en-US" sz="1600" b="1" dirty="0">
                <a:solidFill>
                  <a:srgbClr val="0070C0"/>
                </a:solidFill>
                <a:latin typeface="Helvetica" charset="0"/>
                <a:ea typeface="Helvetica" charset="0"/>
                <a:cs typeface="Helvetica" charset="0"/>
              </a:rPr>
              <a:t>generative</a:t>
            </a:r>
            <a:r>
              <a:rPr lang="en-US" altLang="zh-CN" sz="1600" b="1" dirty="0">
                <a:solidFill>
                  <a:srgbClr val="0070C0"/>
                </a:solidFill>
                <a:latin typeface="Helvetica" charset="0"/>
                <a:ea typeface="Helvetica" charset="0"/>
                <a:cs typeface="Helvetica" charset="0"/>
              </a:rPr>
              <a:t>-</a:t>
            </a:r>
            <a:r>
              <a:rPr lang="en-US" sz="1600" b="1" dirty="0">
                <a:solidFill>
                  <a:srgbClr val="0070C0"/>
                </a:solidFill>
                <a:latin typeface="Helvetica" charset="0"/>
                <a:ea typeface="Helvetica" charset="0"/>
                <a:cs typeface="Helvetica" charset="0"/>
              </a:rPr>
              <a:t>discriminative pair</a:t>
            </a:r>
            <a:r>
              <a:rPr lang="zh-CN" altLang="en-US" sz="1600" b="1" dirty="0">
                <a:solidFill>
                  <a:srgbClr val="0070C0"/>
                </a:solidFill>
                <a:latin typeface="Helvetica" charset="0"/>
                <a:ea typeface="Helvetica" charset="0"/>
                <a:cs typeface="Helvetica" charset="0"/>
              </a:rPr>
              <a:t> </a:t>
            </a:r>
            <a:r>
              <a:rPr lang="en-US" altLang="zh-CN" sz="1600" b="1" dirty="0">
                <a:solidFill>
                  <a:srgbClr val="0070C0"/>
                </a:solidFill>
                <a:latin typeface="Helvetica" charset="0"/>
                <a:ea typeface="Helvetica" charset="0"/>
                <a:cs typeface="Helvetica" charset="0"/>
              </a:rPr>
              <a:t>(Ng</a:t>
            </a:r>
            <a:r>
              <a:rPr lang="zh-CN" altLang="en-US" sz="1600" b="1" dirty="0">
                <a:solidFill>
                  <a:srgbClr val="0070C0"/>
                </a:solidFill>
                <a:latin typeface="Helvetica" charset="0"/>
                <a:ea typeface="Helvetica" charset="0"/>
                <a:cs typeface="Helvetica" charset="0"/>
              </a:rPr>
              <a:t> </a:t>
            </a:r>
            <a:r>
              <a:rPr lang="en-US" altLang="zh-CN" sz="1600" b="1" dirty="0">
                <a:solidFill>
                  <a:srgbClr val="0070C0"/>
                </a:solidFill>
                <a:latin typeface="Helvetica" charset="0"/>
                <a:ea typeface="Helvetica" charset="0"/>
                <a:cs typeface="Helvetica" charset="0"/>
              </a:rPr>
              <a:t>et</a:t>
            </a:r>
            <a:r>
              <a:rPr lang="zh-CN" altLang="en-US" sz="1600" b="1" dirty="0">
                <a:solidFill>
                  <a:srgbClr val="0070C0"/>
                </a:solidFill>
                <a:latin typeface="Helvetica" charset="0"/>
                <a:ea typeface="Helvetica" charset="0"/>
                <a:cs typeface="Helvetica" charset="0"/>
              </a:rPr>
              <a:t> </a:t>
            </a:r>
            <a:r>
              <a:rPr lang="en-US" altLang="zh-CN" sz="1600" b="1" dirty="0">
                <a:solidFill>
                  <a:srgbClr val="0070C0"/>
                </a:solidFill>
                <a:latin typeface="Helvetica" charset="0"/>
                <a:ea typeface="Helvetica" charset="0"/>
                <a:cs typeface="Helvetica" charset="0"/>
              </a:rPr>
              <a:t>al.,</a:t>
            </a:r>
            <a:r>
              <a:rPr lang="zh-CN" altLang="en-US" sz="1600" b="1" dirty="0">
                <a:solidFill>
                  <a:srgbClr val="0070C0"/>
                </a:solidFill>
                <a:latin typeface="Helvetica" charset="0"/>
                <a:ea typeface="Helvetica" charset="0"/>
                <a:cs typeface="Helvetica" charset="0"/>
              </a:rPr>
              <a:t> </a:t>
            </a:r>
            <a:r>
              <a:rPr lang="en-US" altLang="zh-CN" sz="1600" b="1" dirty="0">
                <a:solidFill>
                  <a:srgbClr val="0070C0"/>
                </a:solidFill>
                <a:latin typeface="Helvetica" charset="0"/>
                <a:ea typeface="Helvetica" charset="0"/>
                <a:cs typeface="Helvetica" charset="0"/>
              </a:rPr>
              <a:t>2002)</a:t>
            </a:r>
            <a:endParaRPr lang="en-US" sz="1600" b="1" dirty="0">
              <a:solidFill>
                <a:srgbClr val="0070C0"/>
              </a:solidFill>
              <a:latin typeface="Helvetica" charset="0"/>
              <a:ea typeface="Helvetica" charset="0"/>
              <a:cs typeface="Helvetica" charset="0"/>
            </a:endParaRPr>
          </a:p>
        </p:txBody>
      </p:sp>
      <p:pic>
        <p:nvPicPr>
          <p:cNvPr id="8" name="Picture 7"/>
          <p:cNvPicPr>
            <a:picLocks noChangeAspect="1"/>
          </p:cNvPicPr>
          <p:nvPr/>
        </p:nvPicPr>
        <p:blipFill>
          <a:blip r:embed="rId3"/>
          <a:stretch>
            <a:fillRect/>
          </a:stretch>
        </p:blipFill>
        <p:spPr>
          <a:xfrm>
            <a:off x="2336131" y="1808614"/>
            <a:ext cx="4662392" cy="765653"/>
          </a:xfrm>
          <a:prstGeom prst="rect">
            <a:avLst/>
          </a:prstGeom>
        </p:spPr>
      </p:pic>
      <p:sp>
        <p:nvSpPr>
          <p:cNvPr id="9" name="TextBox 8"/>
          <p:cNvSpPr txBox="1"/>
          <p:nvPr/>
        </p:nvSpPr>
        <p:spPr>
          <a:xfrm>
            <a:off x="2336131" y="2660822"/>
            <a:ext cx="4887066" cy="707886"/>
          </a:xfrm>
          <a:prstGeom prst="rect">
            <a:avLst/>
          </a:prstGeom>
          <a:noFill/>
        </p:spPr>
        <p:txBody>
          <a:bodyPr wrap="square" rtlCol="0">
            <a:spAutoFit/>
          </a:bodyPr>
          <a:lstStyle/>
          <a:p>
            <a:pPr marL="285750" indent="-285750">
              <a:buFont typeface="Arial" charset="0"/>
              <a:buChar char="•"/>
            </a:pPr>
            <a:r>
              <a:rPr lang="en-US" altLang="zh-CN" sz="2000" dirty="0">
                <a:latin typeface="Helvetica" charset="0"/>
                <a:ea typeface="Helvetica" charset="0"/>
                <a:cs typeface="Helvetica" charset="0"/>
              </a:rPr>
              <a:t>decision</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boundary</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is</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log-linear</a:t>
            </a:r>
          </a:p>
          <a:p>
            <a:pPr marL="285750" indent="-285750">
              <a:buFont typeface="Arial" charset="0"/>
              <a:buChar char="•"/>
            </a:pPr>
            <a:r>
              <a:rPr lang="en-US" altLang="zh-CN" sz="2000" dirty="0">
                <a:latin typeface="Helvetica" charset="0"/>
                <a:ea typeface="Helvetica" charset="0"/>
                <a:cs typeface="Helvetica" charset="0"/>
              </a:rPr>
              <a:t>requires</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the</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design</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of</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features</a:t>
            </a:r>
            <a:endParaRPr lang="en-US" sz="2000" dirty="0">
              <a:latin typeface="Helvetica" charset="0"/>
              <a:ea typeface="Helvetica" charset="0"/>
              <a:cs typeface="Helvetica" charset="0"/>
            </a:endParaRPr>
          </a:p>
        </p:txBody>
      </p:sp>
      <p:pic>
        <p:nvPicPr>
          <p:cNvPr id="10" name="Picture 9"/>
          <p:cNvPicPr>
            <a:picLocks noChangeAspect="1"/>
          </p:cNvPicPr>
          <p:nvPr/>
        </p:nvPicPr>
        <p:blipFill>
          <a:blip r:embed="rId4"/>
          <a:stretch>
            <a:fillRect/>
          </a:stretch>
        </p:blipFill>
        <p:spPr>
          <a:xfrm>
            <a:off x="6701458" y="4233514"/>
            <a:ext cx="3152868" cy="2292995"/>
          </a:xfrm>
          <a:prstGeom prst="rect">
            <a:avLst/>
          </a:prstGeom>
        </p:spPr>
      </p:pic>
      <p:sp>
        <p:nvSpPr>
          <p:cNvPr id="11" name="TextBox 10"/>
          <p:cNvSpPr txBox="1"/>
          <p:nvPr/>
        </p:nvSpPr>
        <p:spPr>
          <a:xfrm>
            <a:off x="1701388" y="4245919"/>
            <a:ext cx="4815046" cy="1015663"/>
          </a:xfrm>
          <a:prstGeom prst="rect">
            <a:avLst/>
          </a:prstGeom>
          <a:noFill/>
        </p:spPr>
        <p:txBody>
          <a:bodyPr wrap="square" rtlCol="0">
            <a:spAutoFit/>
          </a:bodyPr>
          <a:lstStyle/>
          <a:p>
            <a:pPr marL="285750" indent="-285750">
              <a:buFont typeface="Arial" charset="0"/>
              <a:buChar char="•"/>
            </a:pPr>
            <a:r>
              <a:rPr lang="en-US" altLang="zh-CN" sz="2000" dirty="0">
                <a:latin typeface="Helvetica" charset="0"/>
                <a:ea typeface="Helvetica" charset="0"/>
                <a:cs typeface="Helvetica" charset="0"/>
              </a:rPr>
              <a:t>Gaussian</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Mixture</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a:t>
            </a:r>
            <a:r>
              <a:rPr lang="en-US" altLang="zh-CN" sz="2000" dirty="0" err="1">
                <a:latin typeface="Helvetica" charset="0"/>
                <a:ea typeface="Helvetica" charset="0"/>
                <a:cs typeface="Helvetica" charset="0"/>
              </a:rPr>
              <a:t>Natale</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et</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al.,</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2015)</a:t>
            </a:r>
          </a:p>
          <a:p>
            <a:pPr marL="742950" lvl="1" indent="-285750">
              <a:buFont typeface="Arial" charset="0"/>
              <a:buChar char="•"/>
            </a:pPr>
            <a:r>
              <a:rPr lang="en-US" altLang="zh-CN" sz="2000" dirty="0">
                <a:latin typeface="Helvetica" charset="0"/>
                <a:ea typeface="Helvetica" charset="0"/>
                <a:cs typeface="Helvetica" charset="0"/>
              </a:rPr>
              <a:t>only</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use</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speed</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information</a:t>
            </a:r>
          </a:p>
          <a:p>
            <a:pPr marL="742950" lvl="1" indent="-285750">
              <a:buFont typeface="Arial" charset="0"/>
              <a:buChar char="•"/>
            </a:pPr>
            <a:r>
              <a:rPr lang="en-US" altLang="zh-CN" sz="2000" dirty="0">
                <a:latin typeface="Helvetica" charset="0"/>
                <a:ea typeface="Helvetica" charset="0"/>
                <a:cs typeface="Helvetica" charset="0"/>
              </a:rPr>
              <a:t>build</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one</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model</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for</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each</a:t>
            </a:r>
            <a:r>
              <a:rPr lang="zh-CN" altLang="en-US" sz="2000" dirty="0">
                <a:latin typeface="Helvetica" charset="0"/>
                <a:ea typeface="Helvetica" charset="0"/>
                <a:cs typeface="Helvetica" charset="0"/>
              </a:rPr>
              <a:t> </a:t>
            </a:r>
            <a:r>
              <a:rPr lang="en-US" altLang="zh-CN" sz="2000" dirty="0">
                <a:latin typeface="Helvetica" charset="0"/>
                <a:ea typeface="Helvetica" charset="0"/>
                <a:cs typeface="Helvetica" charset="0"/>
              </a:rPr>
              <a:t>vessel</a:t>
            </a:r>
            <a:endParaRPr lang="en-US" sz="2000" dirty="0">
              <a:latin typeface="Helvetica" charset="0"/>
              <a:ea typeface="Helvetica" charset="0"/>
              <a:cs typeface="Helvetica" charset="0"/>
            </a:endParaRPr>
          </a:p>
        </p:txBody>
      </p:sp>
      <p:sp>
        <p:nvSpPr>
          <p:cNvPr id="4" name="Footer Placeholder 3">
            <a:extLst>
              <a:ext uri="{FF2B5EF4-FFF2-40B4-BE49-F238E27FC236}">
                <a16:creationId xmlns:a16="http://schemas.microsoft.com/office/drawing/2014/main" id="{94811C43-ADA5-4705-88DA-414BE666B2DC}"/>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BBEA7001-757F-4454-B2E0-5AD3B08A8032}"/>
              </a:ext>
            </a:extLst>
          </p:cNvPr>
          <p:cNvSpPr>
            <a:spLocks noGrp="1"/>
          </p:cNvSpPr>
          <p:nvPr>
            <p:ph type="sldNum" sz="quarter" idx="12"/>
          </p:nvPr>
        </p:nvSpPr>
        <p:spPr/>
        <p:txBody>
          <a:bodyPr/>
          <a:lstStyle/>
          <a:p>
            <a:fld id="{BA0A5398-D9E4-4DCE-A671-F85C651B4561}" type="slidenum">
              <a:rPr lang="en-CA" smtClean="0"/>
              <a:t>35</a:t>
            </a:fld>
            <a:endParaRPr lang="en-CA"/>
          </a:p>
        </p:txBody>
      </p:sp>
    </p:spTree>
    <p:extLst>
      <p:ext uri="{BB962C8B-B14F-4D97-AF65-F5344CB8AC3E}">
        <p14:creationId xmlns:p14="http://schemas.microsoft.com/office/powerpoint/2010/main" val="3975414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Recurrent</a:t>
            </a:r>
            <a:r>
              <a:rPr lang="zh-CN" altLang="en-US" sz="3200" dirty="0"/>
              <a:t> </a:t>
            </a:r>
            <a:r>
              <a:rPr lang="en-US" altLang="zh-CN" sz="3200" dirty="0"/>
              <a:t>Neural</a:t>
            </a:r>
            <a:r>
              <a:rPr lang="zh-CN" altLang="en-US" sz="3200" dirty="0"/>
              <a:t> </a:t>
            </a:r>
            <a:r>
              <a:rPr lang="en-US" altLang="zh-CN" sz="3200" dirty="0"/>
              <a:t>Networks</a:t>
            </a:r>
            <a:r>
              <a:rPr lang="zh-CN" altLang="en-US" sz="3200" dirty="0"/>
              <a:t> </a:t>
            </a:r>
            <a:r>
              <a:rPr lang="en-US" altLang="zh-CN" sz="3200" dirty="0"/>
              <a:t>(RNN)</a:t>
            </a:r>
            <a:endParaRPr lang="en-US" sz="3200" dirty="0"/>
          </a:p>
        </p:txBody>
      </p:sp>
      <p:sp>
        <p:nvSpPr>
          <p:cNvPr id="3" name="Content Placeholder 2"/>
          <p:cNvSpPr>
            <a:spLocks noGrp="1"/>
          </p:cNvSpPr>
          <p:nvPr>
            <p:ph sz="half" idx="1"/>
          </p:nvPr>
        </p:nvSpPr>
        <p:spPr>
          <a:xfrm>
            <a:off x="2722666" y="4020772"/>
            <a:ext cx="7707828" cy="1655633"/>
          </a:xfrm>
        </p:spPr>
        <p:txBody>
          <a:bodyPr>
            <a:noAutofit/>
          </a:bodyPr>
          <a:lstStyle/>
          <a:p>
            <a:r>
              <a:rPr lang="en-US" altLang="zh-CN" sz="2400" dirty="0"/>
              <a:t>model</a:t>
            </a:r>
            <a:r>
              <a:rPr lang="zh-CN" altLang="en-US" sz="2400" dirty="0"/>
              <a:t> </a:t>
            </a:r>
            <a:r>
              <a:rPr lang="en-US" altLang="zh-CN" sz="2400" dirty="0"/>
              <a:t>temporal</a:t>
            </a:r>
            <a:r>
              <a:rPr lang="zh-CN" altLang="en-US" sz="2400" dirty="0"/>
              <a:t> </a:t>
            </a:r>
            <a:r>
              <a:rPr lang="en-US" altLang="zh-CN" sz="2400" dirty="0"/>
              <a:t>dependencies</a:t>
            </a:r>
            <a:r>
              <a:rPr lang="zh-CN" altLang="en-US" sz="2400" dirty="0"/>
              <a:t> </a:t>
            </a:r>
            <a:r>
              <a:rPr lang="en-US" altLang="zh-CN" sz="2400" dirty="0"/>
              <a:t>of</a:t>
            </a:r>
            <a:r>
              <a:rPr lang="zh-CN" altLang="en-US" sz="2400" dirty="0"/>
              <a:t> </a:t>
            </a:r>
            <a:r>
              <a:rPr lang="en-US" altLang="zh-CN" sz="2400" dirty="0"/>
              <a:t>sequential</a:t>
            </a:r>
            <a:r>
              <a:rPr lang="zh-CN" altLang="en-US" sz="2400" dirty="0"/>
              <a:t> </a:t>
            </a:r>
            <a:r>
              <a:rPr lang="en-US" altLang="zh-CN" sz="2400" dirty="0"/>
              <a:t>data</a:t>
            </a:r>
          </a:p>
          <a:p>
            <a:r>
              <a:rPr lang="en-US" altLang="zh-CN" sz="2400" dirty="0"/>
              <a:t>suffers</a:t>
            </a:r>
            <a:r>
              <a:rPr lang="zh-CN" altLang="en-US" sz="2400" dirty="0"/>
              <a:t> </a:t>
            </a:r>
            <a:r>
              <a:rPr lang="en-US" altLang="zh-CN" sz="2400" dirty="0"/>
              <a:t>from</a:t>
            </a:r>
            <a:r>
              <a:rPr lang="zh-CN" altLang="en-US" sz="2400" dirty="0"/>
              <a:t> </a:t>
            </a:r>
            <a:r>
              <a:rPr lang="en-US" altLang="zh-CN" sz="2400" dirty="0"/>
              <a:t>vanishing</a:t>
            </a:r>
            <a:r>
              <a:rPr lang="zh-CN" altLang="en-US" sz="2400" dirty="0"/>
              <a:t> </a:t>
            </a:r>
            <a:r>
              <a:rPr lang="en-US" altLang="zh-CN" sz="2400" dirty="0"/>
              <a:t>and</a:t>
            </a:r>
            <a:r>
              <a:rPr lang="zh-CN" altLang="en-US" sz="2400" dirty="0"/>
              <a:t> </a:t>
            </a:r>
            <a:r>
              <a:rPr lang="en-US" altLang="zh-CN" sz="2400" dirty="0"/>
              <a:t>exploding</a:t>
            </a:r>
            <a:r>
              <a:rPr lang="zh-CN" altLang="en-US" sz="2400" dirty="0"/>
              <a:t> </a:t>
            </a:r>
            <a:r>
              <a:rPr lang="en-US" altLang="zh-CN" sz="2400" dirty="0"/>
              <a:t>gradients</a:t>
            </a:r>
            <a:endParaRPr lang="en-US" sz="2400" dirty="0"/>
          </a:p>
        </p:txBody>
      </p:sp>
      <p:pic>
        <p:nvPicPr>
          <p:cNvPr id="6" name="Picture 5"/>
          <p:cNvPicPr>
            <a:picLocks noChangeAspect="1"/>
          </p:cNvPicPr>
          <p:nvPr/>
        </p:nvPicPr>
        <p:blipFill>
          <a:blip r:embed="rId2"/>
          <a:stretch>
            <a:fillRect/>
          </a:stretch>
        </p:blipFill>
        <p:spPr>
          <a:xfrm>
            <a:off x="2922403" y="1365415"/>
            <a:ext cx="5833671" cy="2378000"/>
          </a:xfrm>
          <a:prstGeom prst="rect">
            <a:avLst/>
          </a:prstGeom>
        </p:spPr>
      </p:pic>
      <p:sp>
        <p:nvSpPr>
          <p:cNvPr id="4" name="Footer Placeholder 3">
            <a:extLst>
              <a:ext uri="{FF2B5EF4-FFF2-40B4-BE49-F238E27FC236}">
                <a16:creationId xmlns:a16="http://schemas.microsoft.com/office/drawing/2014/main" id="{2DC1BDE0-099B-4C75-AA4B-8BF4E29822F8}"/>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5394FD00-321A-4F22-81DE-A0BD98404EFA}"/>
              </a:ext>
            </a:extLst>
          </p:cNvPr>
          <p:cNvSpPr>
            <a:spLocks noGrp="1"/>
          </p:cNvSpPr>
          <p:nvPr>
            <p:ph type="sldNum" sz="quarter" idx="12"/>
          </p:nvPr>
        </p:nvSpPr>
        <p:spPr/>
        <p:txBody>
          <a:bodyPr/>
          <a:lstStyle/>
          <a:p>
            <a:fld id="{BA0A5398-D9E4-4DCE-A671-F85C651B4561}" type="slidenum">
              <a:rPr lang="en-CA" smtClean="0"/>
              <a:t>36</a:t>
            </a:fld>
            <a:endParaRPr lang="en-CA"/>
          </a:p>
        </p:txBody>
      </p:sp>
    </p:spTree>
    <p:extLst>
      <p:ext uri="{BB962C8B-B14F-4D97-AF65-F5344CB8AC3E}">
        <p14:creationId xmlns:p14="http://schemas.microsoft.com/office/powerpoint/2010/main" val="2038126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Challenges</a:t>
            </a:r>
            <a:r>
              <a:rPr lang="zh-CN" altLang="en-US" sz="3200" dirty="0"/>
              <a:t> </a:t>
            </a:r>
            <a:r>
              <a:rPr lang="en-US" altLang="zh-CN" sz="3200" dirty="0"/>
              <a:t>in</a:t>
            </a:r>
            <a:r>
              <a:rPr lang="zh-CN" altLang="en-US" sz="3200" dirty="0"/>
              <a:t> </a:t>
            </a:r>
            <a:r>
              <a:rPr lang="en-US" altLang="zh-CN" sz="3200" dirty="0"/>
              <a:t>Applying</a:t>
            </a:r>
            <a:r>
              <a:rPr lang="zh-CN" altLang="en-US" sz="3200" dirty="0"/>
              <a:t> </a:t>
            </a:r>
            <a:r>
              <a:rPr lang="en-US" altLang="zh-CN" sz="3200" dirty="0"/>
              <a:t>RNNs</a:t>
            </a:r>
            <a:endParaRPr lang="en-US" sz="3200" dirty="0"/>
          </a:p>
        </p:txBody>
      </p:sp>
      <p:sp>
        <p:nvSpPr>
          <p:cNvPr id="4" name="TextBox 3"/>
          <p:cNvSpPr txBox="1"/>
          <p:nvPr/>
        </p:nvSpPr>
        <p:spPr>
          <a:xfrm>
            <a:off x="2492814" y="2519910"/>
            <a:ext cx="8175186" cy="1200329"/>
          </a:xfrm>
          <a:prstGeom prst="rect">
            <a:avLst/>
          </a:prstGeom>
          <a:noFill/>
        </p:spPr>
        <p:txBody>
          <a:bodyPr wrap="square" rtlCol="0">
            <a:spAutoFit/>
          </a:bodyPr>
          <a:lstStyle/>
          <a:p>
            <a:pPr marL="571500" indent="-571500">
              <a:buFont typeface="Arial" charset="0"/>
              <a:buChar char="•"/>
            </a:pPr>
            <a:r>
              <a:rPr lang="en-US" altLang="zh-CN" sz="2400" dirty="0">
                <a:latin typeface="Helvetica" charset="0"/>
                <a:ea typeface="Helvetica" charset="0"/>
                <a:cs typeface="Helvetica" charset="0"/>
              </a:rPr>
              <a:t>a</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low-dimensional</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feature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space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(3</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feature</a:t>
            </a:r>
            <a:r>
              <a:rPr lang="pl-PL" altLang="zh-CN" sz="2400" dirty="0">
                <a:latin typeface="Helvetica" charset="0"/>
                <a:ea typeface="Helvetica" charset="0"/>
                <a:cs typeface="Helvetica" charset="0"/>
              </a:rPr>
              <a:t>s</a:t>
            </a:r>
            <a:r>
              <a:rPr lang="en-US" altLang="zh-CN" sz="2400" dirty="0">
                <a:latin typeface="Helvetica" charset="0"/>
                <a:ea typeface="Helvetica" charset="0"/>
                <a:cs typeface="Helvetica" charset="0"/>
              </a:rPr>
              <a:t>)</a:t>
            </a:r>
          </a:p>
          <a:p>
            <a:pPr marL="571500" indent="-571500">
              <a:buFont typeface="Arial" charset="0"/>
              <a:buChar char="•"/>
            </a:pPr>
            <a:r>
              <a:rPr lang="en-US" altLang="zh-CN" sz="2400" dirty="0">
                <a:latin typeface="Helvetica" charset="0"/>
                <a:ea typeface="Helvetica" charset="0"/>
                <a:cs typeface="Helvetica" charset="0"/>
              </a:rPr>
              <a:t>features</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are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heterogeneous</a:t>
            </a:r>
          </a:p>
          <a:p>
            <a:pPr marL="571500" indent="-571500">
              <a:buFont typeface="Arial" charset="0"/>
              <a:buChar char="•"/>
            </a:pPr>
            <a:r>
              <a:rPr lang="en-US" altLang="zh-CN" sz="2400" dirty="0">
                <a:latin typeface="Helvetica" charset="0"/>
                <a:ea typeface="Helvetica" charset="0"/>
                <a:cs typeface="Helvetica" charset="0"/>
              </a:rPr>
              <a:t>difficult</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to</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develop</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feature</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compositions</a:t>
            </a:r>
          </a:p>
        </p:txBody>
      </p:sp>
      <p:sp>
        <p:nvSpPr>
          <p:cNvPr id="3" name="Footer Placeholder 2">
            <a:extLst>
              <a:ext uri="{FF2B5EF4-FFF2-40B4-BE49-F238E27FC236}">
                <a16:creationId xmlns:a16="http://schemas.microsoft.com/office/drawing/2014/main" id="{6739740D-BE96-4DE6-9B2E-602A9B414CFB}"/>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7481BAE4-8264-4234-8C2C-C4E2582B9A2D}"/>
              </a:ext>
            </a:extLst>
          </p:cNvPr>
          <p:cNvSpPr>
            <a:spLocks noGrp="1"/>
          </p:cNvSpPr>
          <p:nvPr>
            <p:ph type="sldNum" sz="quarter" idx="12"/>
          </p:nvPr>
        </p:nvSpPr>
        <p:spPr/>
        <p:txBody>
          <a:bodyPr/>
          <a:lstStyle/>
          <a:p>
            <a:fld id="{BA0A5398-D9E4-4DCE-A671-F85C651B4561}" type="slidenum">
              <a:rPr lang="en-CA" smtClean="0"/>
              <a:t>37</a:t>
            </a:fld>
            <a:endParaRPr lang="en-CA"/>
          </a:p>
        </p:txBody>
      </p:sp>
    </p:spTree>
    <p:extLst>
      <p:ext uri="{BB962C8B-B14F-4D97-AF65-F5344CB8AC3E}">
        <p14:creationId xmlns:p14="http://schemas.microsoft.com/office/powerpoint/2010/main" val="3158013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08063" y="4748531"/>
            <a:ext cx="2698938" cy="1555757"/>
          </a:xfrm>
          <a:prstGeom prst="rect">
            <a:avLst/>
          </a:prstGeom>
        </p:spPr>
      </p:pic>
      <p:sp>
        <p:nvSpPr>
          <p:cNvPr id="2" name="Title 1"/>
          <p:cNvSpPr>
            <a:spLocks noGrp="1"/>
          </p:cNvSpPr>
          <p:nvPr>
            <p:ph type="title"/>
          </p:nvPr>
        </p:nvSpPr>
        <p:spPr/>
        <p:txBody>
          <a:bodyPr>
            <a:normAutofit/>
          </a:bodyPr>
          <a:lstStyle/>
          <a:p>
            <a:r>
              <a:rPr lang="en-US" altLang="zh-CN" sz="3200" dirty="0"/>
              <a:t>Challenges</a:t>
            </a:r>
            <a:r>
              <a:rPr lang="zh-CN" altLang="en-US" sz="3200" dirty="0"/>
              <a:t> </a:t>
            </a:r>
            <a:r>
              <a:rPr lang="pl-PL" altLang="zh-CN" sz="3200" dirty="0"/>
              <a:t>for</a:t>
            </a:r>
            <a:r>
              <a:rPr lang="zh-CN" altLang="en-US" sz="3200" dirty="0"/>
              <a:t> </a:t>
            </a:r>
            <a:r>
              <a:rPr lang="en-US" altLang="zh-CN" sz="3200" dirty="0"/>
              <a:t>Activation</a:t>
            </a:r>
            <a:r>
              <a:rPr lang="zh-CN" altLang="en-US" sz="3200" dirty="0"/>
              <a:t> </a:t>
            </a:r>
            <a:r>
              <a:rPr lang="en-US" altLang="zh-CN" sz="3200" dirty="0"/>
              <a:t>Functions</a:t>
            </a:r>
            <a:endParaRPr lang="en-US" sz="3200" dirty="0"/>
          </a:p>
        </p:txBody>
      </p:sp>
      <p:pic>
        <p:nvPicPr>
          <p:cNvPr id="6" name="Picture 5"/>
          <p:cNvPicPr>
            <a:picLocks noChangeAspect="1"/>
          </p:cNvPicPr>
          <p:nvPr/>
        </p:nvPicPr>
        <p:blipFill>
          <a:blip r:embed="rId4"/>
          <a:stretch>
            <a:fillRect/>
          </a:stretch>
        </p:blipFill>
        <p:spPr>
          <a:xfrm>
            <a:off x="2734542" y="2213024"/>
            <a:ext cx="1979733" cy="2197839"/>
          </a:xfrm>
          <a:prstGeom prst="rect">
            <a:avLst/>
          </a:prstGeom>
        </p:spPr>
      </p:pic>
      <p:sp>
        <p:nvSpPr>
          <p:cNvPr id="9" name="TextBox 8"/>
          <p:cNvSpPr txBox="1"/>
          <p:nvPr/>
        </p:nvSpPr>
        <p:spPr>
          <a:xfrm>
            <a:off x="2275555" y="1376213"/>
            <a:ext cx="7649851" cy="830997"/>
          </a:xfrm>
          <a:prstGeom prst="rect">
            <a:avLst/>
          </a:prstGeom>
          <a:noFill/>
        </p:spPr>
        <p:txBody>
          <a:bodyPr wrap="none" rtlCol="0">
            <a:spAutoFit/>
          </a:bodyPr>
          <a:lstStyle/>
          <a:p>
            <a:pPr marL="285750" indent="-285750">
              <a:buFont typeface="Arial" charset="0"/>
              <a:buChar char="•"/>
            </a:pPr>
            <a:r>
              <a:rPr lang="en-US" altLang="zh-CN" sz="2400" dirty="0">
                <a:latin typeface="Helvetica" charset="0"/>
                <a:ea typeface="Helvetica" charset="0"/>
                <a:cs typeface="Helvetica" charset="0"/>
              </a:rPr>
              <a:t>neural</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network:</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nonlinearly</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transformed</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linear</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model</a:t>
            </a:r>
          </a:p>
          <a:p>
            <a:pPr marL="285750" indent="-285750">
              <a:buFont typeface="Arial" charset="0"/>
              <a:buChar char="•"/>
            </a:pPr>
            <a:r>
              <a:rPr lang="en-US" altLang="zh-CN" sz="2400" dirty="0">
                <a:latin typeface="Helvetica" charset="0"/>
                <a:ea typeface="Helvetica" charset="0"/>
                <a:cs typeface="Helvetica" charset="0"/>
              </a:rPr>
              <a:t>learn</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non-monotonic</a:t>
            </a:r>
            <a:r>
              <a:rPr lang="zh-CN" altLang="en-US" sz="2400" dirty="0">
                <a:latin typeface="Helvetica" charset="0"/>
                <a:ea typeface="Helvetica" charset="0"/>
                <a:cs typeface="Helvetica" charset="0"/>
              </a:rPr>
              <a:t> </a:t>
            </a:r>
            <a:r>
              <a:rPr lang="en-US" altLang="zh-CN" sz="2400" dirty="0">
                <a:latin typeface="Helvetica" charset="0"/>
                <a:ea typeface="Helvetica" charset="0"/>
                <a:cs typeface="Helvetica" charset="0"/>
              </a:rPr>
              <a:t>relationship</a:t>
            </a:r>
            <a:endParaRPr lang="en-US" sz="2400" dirty="0">
              <a:latin typeface="Helvetica" charset="0"/>
              <a:ea typeface="Helvetica" charset="0"/>
              <a:cs typeface="Helvetica" charset="0"/>
            </a:endParaRPr>
          </a:p>
        </p:txBody>
      </p:sp>
      <p:pic>
        <p:nvPicPr>
          <p:cNvPr id="10" name="Picture 9"/>
          <p:cNvPicPr>
            <a:picLocks noChangeAspect="1"/>
          </p:cNvPicPr>
          <p:nvPr/>
        </p:nvPicPr>
        <p:blipFill>
          <a:blip r:embed="rId5"/>
          <a:stretch>
            <a:fillRect/>
          </a:stretch>
        </p:blipFill>
        <p:spPr>
          <a:xfrm>
            <a:off x="5418614" y="2309506"/>
            <a:ext cx="5249386" cy="3428029"/>
          </a:xfrm>
          <a:prstGeom prst="rect">
            <a:avLst/>
          </a:prstGeom>
        </p:spPr>
      </p:pic>
      <p:sp>
        <p:nvSpPr>
          <p:cNvPr id="3" name="Footer Placeholder 2">
            <a:extLst>
              <a:ext uri="{FF2B5EF4-FFF2-40B4-BE49-F238E27FC236}">
                <a16:creationId xmlns:a16="http://schemas.microsoft.com/office/drawing/2014/main" id="{5FDD9549-1ACD-4398-A85E-3124B6D1F679}"/>
              </a:ext>
            </a:extLst>
          </p:cNvPr>
          <p:cNvSpPr>
            <a:spLocks noGrp="1"/>
          </p:cNvSpPr>
          <p:nvPr>
            <p:ph type="ftr" sz="quarter" idx="11"/>
          </p:nvPr>
        </p:nvSpPr>
        <p:spPr/>
        <p:txBody>
          <a:bodyPr/>
          <a:lstStyle/>
          <a:p>
            <a:r>
              <a:rPr lang="en-CA"/>
              <a:t>PhD@SNS, Pisa, 28.02.18</a:t>
            </a:r>
          </a:p>
        </p:txBody>
      </p:sp>
      <p:sp>
        <p:nvSpPr>
          <p:cNvPr id="4" name="Slide Number Placeholder 3">
            <a:extLst>
              <a:ext uri="{FF2B5EF4-FFF2-40B4-BE49-F238E27FC236}">
                <a16:creationId xmlns:a16="http://schemas.microsoft.com/office/drawing/2014/main" id="{899F0228-A61D-4358-A71F-61E1A28C27E5}"/>
              </a:ext>
            </a:extLst>
          </p:cNvPr>
          <p:cNvSpPr>
            <a:spLocks noGrp="1"/>
          </p:cNvSpPr>
          <p:nvPr>
            <p:ph type="sldNum" sz="quarter" idx="12"/>
          </p:nvPr>
        </p:nvSpPr>
        <p:spPr/>
        <p:txBody>
          <a:bodyPr/>
          <a:lstStyle/>
          <a:p>
            <a:fld id="{BA0A5398-D9E4-4DCE-A671-F85C651B4561}" type="slidenum">
              <a:rPr lang="en-CA" smtClean="0"/>
              <a:t>38</a:t>
            </a:fld>
            <a:endParaRPr lang="en-CA"/>
          </a:p>
        </p:txBody>
      </p:sp>
    </p:spTree>
    <p:extLst>
      <p:ext uri="{BB962C8B-B14F-4D97-AF65-F5344CB8AC3E}">
        <p14:creationId xmlns:p14="http://schemas.microsoft.com/office/powerpoint/2010/main" val="3231196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630" y="-111603"/>
            <a:ext cx="9013371" cy="1325563"/>
          </a:xfrm>
        </p:spPr>
        <p:txBody>
          <a:bodyPr>
            <a:normAutofit/>
          </a:bodyPr>
          <a:lstStyle/>
          <a:p>
            <a:r>
              <a:rPr lang="en-US" altLang="zh-CN" sz="3200" dirty="0"/>
              <a:t>The</a:t>
            </a:r>
            <a:r>
              <a:rPr lang="zh-CN" altLang="en-US" sz="3200" dirty="0"/>
              <a:t> </a:t>
            </a:r>
            <a:r>
              <a:rPr lang="en-US" altLang="zh-CN" sz="3200" dirty="0"/>
              <a:t>Remedy:</a:t>
            </a:r>
            <a:r>
              <a:rPr lang="zh-CN" altLang="en-US" sz="3200" dirty="0"/>
              <a:t> </a:t>
            </a:r>
            <a:r>
              <a:rPr lang="en-US" altLang="zh-CN" sz="3200" dirty="0"/>
              <a:t>partition-wise</a:t>
            </a:r>
            <a:r>
              <a:rPr lang="zh-CN" altLang="en-US" sz="3200" dirty="0"/>
              <a:t> </a:t>
            </a:r>
            <a:r>
              <a:rPr lang="en-US" altLang="zh-CN" sz="3200" dirty="0"/>
              <a:t>activation</a:t>
            </a:r>
            <a:r>
              <a:rPr lang="zh-CN" altLang="en-US" sz="3200" dirty="0"/>
              <a:t> </a:t>
            </a:r>
            <a:r>
              <a:rPr lang="en-US" altLang="zh-CN" sz="3200" dirty="0"/>
              <a:t>function</a:t>
            </a:r>
            <a:endParaRPr lang="en-US" sz="3200" dirty="0"/>
          </a:p>
        </p:txBody>
      </p:sp>
      <p:pic>
        <p:nvPicPr>
          <p:cNvPr id="7" name="Picture 6"/>
          <p:cNvPicPr>
            <a:picLocks noChangeAspect="1"/>
          </p:cNvPicPr>
          <p:nvPr/>
        </p:nvPicPr>
        <p:blipFill>
          <a:blip r:embed="rId2"/>
          <a:stretch>
            <a:fillRect/>
          </a:stretch>
        </p:blipFill>
        <p:spPr>
          <a:xfrm>
            <a:off x="1915886" y="824861"/>
            <a:ext cx="3493742" cy="2598980"/>
          </a:xfrm>
          <a:prstGeom prst="rect">
            <a:avLst/>
          </a:prstGeom>
        </p:spPr>
      </p:pic>
      <p:sp>
        <p:nvSpPr>
          <p:cNvPr id="8" name="TextBox 7"/>
          <p:cNvSpPr txBox="1"/>
          <p:nvPr/>
        </p:nvSpPr>
        <p:spPr>
          <a:xfrm>
            <a:off x="5623884" y="4007149"/>
            <a:ext cx="5044117" cy="1631216"/>
          </a:xfrm>
          <a:prstGeom prst="rect">
            <a:avLst/>
          </a:prstGeom>
          <a:noFill/>
        </p:spPr>
        <p:txBody>
          <a:bodyPr wrap="square" rtlCol="0">
            <a:spAutoFit/>
          </a:bodyPr>
          <a:lstStyle/>
          <a:p>
            <a:pPr marL="285750" indent="-285750">
              <a:buFont typeface="Arial" charset="0"/>
              <a:buChar char="•"/>
            </a:pPr>
            <a:r>
              <a:rPr lang="en-US" altLang="zh-CN" sz="2000" dirty="0"/>
              <a:t>different</a:t>
            </a:r>
            <a:r>
              <a:rPr lang="zh-CN" altLang="en-US" sz="2000" dirty="0"/>
              <a:t> </a:t>
            </a:r>
            <a:r>
              <a:rPr lang="en-US" altLang="zh-CN" sz="2000" dirty="0"/>
              <a:t>parameter</a:t>
            </a:r>
            <a:r>
              <a:rPr lang="pl-PL" altLang="zh-CN" sz="2000" dirty="0"/>
              <a:t>s</a:t>
            </a:r>
            <a:r>
              <a:rPr lang="zh-CN" altLang="en-US" sz="2000" dirty="0"/>
              <a:t> </a:t>
            </a:r>
            <a:r>
              <a:rPr lang="en-US" altLang="zh-CN" sz="2000" dirty="0"/>
              <a:t>for</a:t>
            </a:r>
            <a:r>
              <a:rPr lang="zh-CN" altLang="en-US" sz="2000" dirty="0"/>
              <a:t> </a:t>
            </a:r>
            <a:r>
              <a:rPr lang="en-US" altLang="zh-CN" sz="2000" dirty="0"/>
              <a:t>different</a:t>
            </a:r>
            <a:r>
              <a:rPr lang="zh-CN" altLang="en-US" sz="2000" dirty="0"/>
              <a:t> </a:t>
            </a:r>
            <a:r>
              <a:rPr lang="en-US" altLang="zh-CN" sz="2000" dirty="0"/>
              <a:t>interval</a:t>
            </a:r>
            <a:r>
              <a:rPr lang="pl-PL" altLang="zh-CN" sz="2000" dirty="0"/>
              <a:t>s</a:t>
            </a:r>
            <a:endParaRPr lang="en-US" altLang="zh-CN" sz="2000" dirty="0"/>
          </a:p>
          <a:p>
            <a:pPr marL="285750" indent="-285750">
              <a:buFont typeface="Arial" charset="0"/>
              <a:buChar char="•"/>
            </a:pPr>
            <a:r>
              <a:rPr lang="en-US" altLang="zh-CN" sz="2000" dirty="0"/>
              <a:t>learns</a:t>
            </a:r>
            <a:r>
              <a:rPr lang="zh-CN" altLang="en-US" sz="2000" dirty="0"/>
              <a:t> </a:t>
            </a:r>
            <a:r>
              <a:rPr lang="en-US" altLang="zh-CN" sz="2000" dirty="0"/>
              <a:t>basis</a:t>
            </a:r>
            <a:r>
              <a:rPr lang="zh-CN" altLang="en-US" sz="2000" dirty="0"/>
              <a:t> </a:t>
            </a:r>
            <a:r>
              <a:rPr lang="en-US" altLang="zh-CN" sz="2000" dirty="0"/>
              <a:t>expansion</a:t>
            </a:r>
            <a:r>
              <a:rPr lang="zh-CN" altLang="en-US" sz="2000" dirty="0"/>
              <a:t> </a:t>
            </a:r>
            <a:r>
              <a:rPr lang="pl-PL" altLang="zh-CN" sz="2000" dirty="0"/>
              <a:t>for</a:t>
            </a:r>
            <a:r>
              <a:rPr lang="zh-CN" altLang="en-US" sz="2000" dirty="0"/>
              <a:t> </a:t>
            </a:r>
            <a:r>
              <a:rPr lang="en-US" altLang="zh-CN" sz="2000" dirty="0"/>
              <a:t>each</a:t>
            </a:r>
            <a:r>
              <a:rPr lang="zh-CN" altLang="en-US" sz="2000" dirty="0"/>
              <a:t> </a:t>
            </a:r>
            <a:r>
              <a:rPr lang="en-US" altLang="zh-CN" sz="2000" dirty="0"/>
              <a:t>feature</a:t>
            </a:r>
          </a:p>
          <a:p>
            <a:pPr marL="285750" indent="-285750">
              <a:buFont typeface="Arial" charset="0"/>
              <a:buChar char="•"/>
            </a:pPr>
            <a:r>
              <a:rPr lang="en-US" altLang="zh-CN" sz="2000" dirty="0"/>
              <a:t>learns</a:t>
            </a:r>
            <a:r>
              <a:rPr lang="zh-CN" altLang="en-US" sz="2000" dirty="0"/>
              <a:t> </a:t>
            </a:r>
            <a:r>
              <a:rPr lang="en-US" altLang="zh-CN" sz="2000" dirty="0"/>
              <a:t>embedding</a:t>
            </a:r>
            <a:r>
              <a:rPr lang="zh-CN" altLang="en-US" sz="2000" dirty="0"/>
              <a:t> </a:t>
            </a:r>
            <a:r>
              <a:rPr lang="en-US" altLang="zh-CN" sz="2000" dirty="0"/>
              <a:t>on</a:t>
            </a:r>
            <a:r>
              <a:rPr lang="zh-CN" altLang="en-US" sz="2000" dirty="0"/>
              <a:t> </a:t>
            </a:r>
            <a:r>
              <a:rPr lang="en-US" altLang="zh-CN" sz="2000" dirty="0"/>
              <a:t>the</a:t>
            </a:r>
            <a:r>
              <a:rPr lang="zh-CN" altLang="en-US" sz="2000" dirty="0"/>
              <a:t> </a:t>
            </a:r>
            <a:r>
              <a:rPr lang="en-US" altLang="zh-CN" sz="2000" dirty="0"/>
              <a:t>feature</a:t>
            </a:r>
            <a:r>
              <a:rPr lang="zh-CN" altLang="en-US" sz="2000" dirty="0"/>
              <a:t> </a:t>
            </a:r>
            <a:r>
              <a:rPr lang="en-US" altLang="zh-CN" sz="2000" dirty="0"/>
              <a:t>space</a:t>
            </a:r>
          </a:p>
          <a:p>
            <a:pPr marL="285750" indent="-285750">
              <a:buFont typeface="Arial" charset="0"/>
              <a:buChar char="•"/>
            </a:pPr>
            <a:r>
              <a:rPr lang="en-US" altLang="zh-CN" sz="2000" dirty="0"/>
              <a:t>can</a:t>
            </a:r>
            <a:r>
              <a:rPr lang="zh-CN" altLang="en-US" sz="2000" dirty="0"/>
              <a:t> </a:t>
            </a:r>
            <a:r>
              <a:rPr lang="en-US" altLang="zh-CN" sz="2000" dirty="0"/>
              <a:t>approximate</a:t>
            </a:r>
            <a:r>
              <a:rPr lang="zh-CN" altLang="en-US" sz="2000" dirty="0"/>
              <a:t> </a:t>
            </a:r>
            <a:r>
              <a:rPr lang="en-US" altLang="zh-CN" sz="2000" dirty="0"/>
              <a:t>any</a:t>
            </a:r>
            <a:r>
              <a:rPr lang="zh-CN" altLang="en-US" sz="2000" dirty="0"/>
              <a:t> </a:t>
            </a:r>
            <a:r>
              <a:rPr lang="en-US" altLang="zh-CN" sz="2000" dirty="0"/>
              <a:t>nonlinear</a:t>
            </a:r>
            <a:r>
              <a:rPr lang="zh-CN" altLang="en-US" sz="2000" dirty="0"/>
              <a:t> </a:t>
            </a:r>
            <a:r>
              <a:rPr lang="en-US" altLang="zh-CN" sz="2000" dirty="0"/>
              <a:t>function</a:t>
            </a:r>
          </a:p>
          <a:p>
            <a:endParaRPr lang="en-US" sz="2000" dirty="0"/>
          </a:p>
        </p:txBody>
      </p:sp>
      <p:pic>
        <p:nvPicPr>
          <p:cNvPr id="10" name="Picture 9"/>
          <p:cNvPicPr>
            <a:picLocks noChangeAspect="1"/>
          </p:cNvPicPr>
          <p:nvPr/>
        </p:nvPicPr>
        <p:blipFill>
          <a:blip r:embed="rId3"/>
          <a:stretch>
            <a:fillRect/>
          </a:stretch>
        </p:blipFill>
        <p:spPr>
          <a:xfrm>
            <a:off x="2212274" y="3437485"/>
            <a:ext cx="2900967" cy="2722229"/>
          </a:xfrm>
          <a:prstGeom prst="rect">
            <a:avLst/>
          </a:prstGeom>
        </p:spPr>
      </p:pic>
      <p:pic>
        <p:nvPicPr>
          <p:cNvPr id="4" name="Picture 3"/>
          <p:cNvPicPr>
            <a:picLocks noChangeAspect="1"/>
          </p:cNvPicPr>
          <p:nvPr/>
        </p:nvPicPr>
        <p:blipFill>
          <a:blip r:embed="rId4"/>
          <a:stretch>
            <a:fillRect/>
          </a:stretch>
        </p:blipFill>
        <p:spPr>
          <a:xfrm>
            <a:off x="6247040" y="1668381"/>
            <a:ext cx="3469821" cy="911940"/>
          </a:xfrm>
          <a:prstGeom prst="rect">
            <a:avLst/>
          </a:prstGeom>
        </p:spPr>
      </p:pic>
      <p:pic>
        <p:nvPicPr>
          <p:cNvPr id="5" name="Picture 4"/>
          <p:cNvPicPr>
            <a:picLocks noChangeAspect="1"/>
          </p:cNvPicPr>
          <p:nvPr/>
        </p:nvPicPr>
        <p:blipFill>
          <a:blip r:embed="rId5"/>
          <a:stretch>
            <a:fillRect/>
          </a:stretch>
        </p:blipFill>
        <p:spPr>
          <a:xfrm>
            <a:off x="7085221" y="2881781"/>
            <a:ext cx="1504598" cy="416527"/>
          </a:xfrm>
          <a:prstGeom prst="rect">
            <a:avLst/>
          </a:prstGeom>
        </p:spPr>
      </p:pic>
      <p:sp>
        <p:nvSpPr>
          <p:cNvPr id="9" name="TextBox 8"/>
          <p:cNvSpPr txBox="1"/>
          <p:nvPr/>
        </p:nvSpPr>
        <p:spPr>
          <a:xfrm>
            <a:off x="4077196" y="6356351"/>
            <a:ext cx="4611327" cy="369332"/>
          </a:xfrm>
          <a:prstGeom prst="rect">
            <a:avLst/>
          </a:prstGeom>
          <a:noFill/>
        </p:spPr>
        <p:txBody>
          <a:bodyPr wrap="none" rtlCol="0">
            <a:spAutoFit/>
          </a:bodyPr>
          <a:lstStyle/>
          <a:p>
            <a:r>
              <a:rPr lang="en-US" altLang="zh-CN" dirty="0">
                <a:solidFill>
                  <a:schemeClr val="bg2">
                    <a:lumMod val="75000"/>
                  </a:schemeClr>
                </a:solidFill>
              </a:rPr>
              <a:t>image</a:t>
            </a:r>
            <a:r>
              <a:rPr lang="zh-CN" altLang="en-US" dirty="0">
                <a:solidFill>
                  <a:schemeClr val="bg2">
                    <a:lumMod val="75000"/>
                  </a:schemeClr>
                </a:solidFill>
              </a:rPr>
              <a:t> </a:t>
            </a:r>
            <a:r>
              <a:rPr lang="en-US" altLang="zh-CN" dirty="0">
                <a:solidFill>
                  <a:schemeClr val="bg2">
                    <a:lumMod val="75000"/>
                  </a:schemeClr>
                </a:solidFill>
              </a:rPr>
              <a:t>from:</a:t>
            </a:r>
            <a:r>
              <a:rPr lang="zh-CN" altLang="en-US" dirty="0">
                <a:solidFill>
                  <a:schemeClr val="bg2">
                    <a:lumMod val="75000"/>
                  </a:schemeClr>
                </a:solidFill>
              </a:rPr>
              <a:t> </a:t>
            </a:r>
            <a:r>
              <a:rPr lang="en-US" altLang="zh-CN" dirty="0">
                <a:solidFill>
                  <a:schemeClr val="bg2">
                    <a:lumMod val="75000"/>
                  </a:schemeClr>
                </a:solidFill>
              </a:rPr>
              <a:t>The</a:t>
            </a:r>
            <a:r>
              <a:rPr lang="zh-CN" altLang="en-US" dirty="0">
                <a:solidFill>
                  <a:schemeClr val="bg2">
                    <a:lumMod val="75000"/>
                  </a:schemeClr>
                </a:solidFill>
              </a:rPr>
              <a:t> </a:t>
            </a:r>
            <a:r>
              <a:rPr lang="en-US" altLang="zh-CN" dirty="0">
                <a:solidFill>
                  <a:schemeClr val="bg2">
                    <a:lumMod val="75000"/>
                  </a:schemeClr>
                </a:solidFill>
              </a:rPr>
              <a:t>Element</a:t>
            </a:r>
            <a:r>
              <a:rPr lang="zh-CN" altLang="en-US" dirty="0">
                <a:solidFill>
                  <a:schemeClr val="bg2">
                    <a:lumMod val="75000"/>
                  </a:schemeClr>
                </a:solidFill>
              </a:rPr>
              <a:t> </a:t>
            </a:r>
            <a:r>
              <a:rPr lang="en-US" altLang="zh-CN" dirty="0">
                <a:solidFill>
                  <a:schemeClr val="bg2">
                    <a:lumMod val="75000"/>
                  </a:schemeClr>
                </a:solidFill>
              </a:rPr>
              <a:t>of</a:t>
            </a:r>
            <a:r>
              <a:rPr lang="zh-CN" altLang="en-US" dirty="0">
                <a:solidFill>
                  <a:schemeClr val="bg2">
                    <a:lumMod val="75000"/>
                  </a:schemeClr>
                </a:solidFill>
              </a:rPr>
              <a:t> </a:t>
            </a:r>
            <a:r>
              <a:rPr lang="en-US" altLang="zh-CN" dirty="0">
                <a:solidFill>
                  <a:schemeClr val="bg2">
                    <a:lumMod val="75000"/>
                  </a:schemeClr>
                </a:solidFill>
              </a:rPr>
              <a:t>Statistical</a:t>
            </a:r>
            <a:r>
              <a:rPr lang="zh-CN" altLang="en-US" dirty="0">
                <a:solidFill>
                  <a:schemeClr val="bg2">
                    <a:lumMod val="75000"/>
                  </a:schemeClr>
                </a:solidFill>
              </a:rPr>
              <a:t> </a:t>
            </a:r>
            <a:r>
              <a:rPr lang="en-US" altLang="zh-CN" dirty="0">
                <a:solidFill>
                  <a:schemeClr val="bg2">
                    <a:lumMod val="75000"/>
                  </a:schemeClr>
                </a:solidFill>
              </a:rPr>
              <a:t>Learning</a:t>
            </a:r>
            <a:endParaRPr lang="en-US" dirty="0">
              <a:solidFill>
                <a:schemeClr val="bg2">
                  <a:lumMod val="75000"/>
                </a:schemeClr>
              </a:solidFill>
            </a:endParaRPr>
          </a:p>
        </p:txBody>
      </p:sp>
      <p:sp>
        <p:nvSpPr>
          <p:cNvPr id="3" name="Footer Placeholder 2">
            <a:extLst>
              <a:ext uri="{FF2B5EF4-FFF2-40B4-BE49-F238E27FC236}">
                <a16:creationId xmlns:a16="http://schemas.microsoft.com/office/drawing/2014/main" id="{DFC1B27A-E5E9-47E1-B729-C6FDB76619EB}"/>
              </a:ext>
            </a:extLst>
          </p:cNvPr>
          <p:cNvSpPr>
            <a:spLocks noGrp="1"/>
          </p:cNvSpPr>
          <p:nvPr>
            <p:ph type="ftr" sz="quarter" idx="11"/>
          </p:nvPr>
        </p:nvSpPr>
        <p:spPr/>
        <p:txBody>
          <a:bodyPr/>
          <a:lstStyle/>
          <a:p>
            <a:r>
              <a:rPr lang="en-CA"/>
              <a:t>PhD@SNS, Pisa, 28.02.18</a:t>
            </a:r>
          </a:p>
        </p:txBody>
      </p:sp>
      <p:sp>
        <p:nvSpPr>
          <p:cNvPr id="6" name="Slide Number Placeholder 5">
            <a:extLst>
              <a:ext uri="{FF2B5EF4-FFF2-40B4-BE49-F238E27FC236}">
                <a16:creationId xmlns:a16="http://schemas.microsoft.com/office/drawing/2014/main" id="{B4BAFEA1-B6F8-483B-B7DC-45645A1E5B39}"/>
              </a:ext>
            </a:extLst>
          </p:cNvPr>
          <p:cNvSpPr>
            <a:spLocks noGrp="1"/>
          </p:cNvSpPr>
          <p:nvPr>
            <p:ph type="sldNum" sz="quarter" idx="12"/>
          </p:nvPr>
        </p:nvSpPr>
        <p:spPr/>
        <p:txBody>
          <a:bodyPr/>
          <a:lstStyle/>
          <a:p>
            <a:fld id="{BA0A5398-D9E4-4DCE-A671-F85C651B4561}" type="slidenum">
              <a:rPr lang="en-CA" smtClean="0"/>
              <a:t>39</a:t>
            </a:fld>
            <a:endParaRPr lang="en-CA"/>
          </a:p>
        </p:txBody>
      </p:sp>
    </p:spTree>
    <p:extLst>
      <p:ext uri="{BB962C8B-B14F-4D97-AF65-F5344CB8AC3E}">
        <p14:creationId xmlns:p14="http://schemas.microsoft.com/office/powerpoint/2010/main" val="2737044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Deep learning</a:t>
            </a:r>
            <a:r>
              <a:rPr lang="en-CA" dirty="0"/>
              <a:t> for text</a:t>
            </a:r>
            <a:r>
              <a:rPr lang="pl-PL" dirty="0"/>
              <a:t>: word embeddings</a:t>
            </a:r>
            <a:r>
              <a:rPr lang="en-CA" dirty="0"/>
              <a:t> </a:t>
            </a:r>
          </a:p>
        </p:txBody>
      </p:sp>
      <p:sp>
        <p:nvSpPr>
          <p:cNvPr id="3" name="Content Placeholder 2"/>
          <p:cNvSpPr>
            <a:spLocks noGrp="1"/>
          </p:cNvSpPr>
          <p:nvPr>
            <p:ph idx="1"/>
          </p:nvPr>
        </p:nvSpPr>
        <p:spPr/>
        <p:txBody>
          <a:bodyPr/>
          <a:lstStyle/>
          <a:p>
            <a:r>
              <a:rPr lang="en-CA" dirty="0"/>
              <a:t>Limitations of BOWs – </a:t>
            </a:r>
            <a:r>
              <a:rPr lang="en-CA" b="1" dirty="0">
                <a:solidFill>
                  <a:srgbClr val="FF0000"/>
                </a:solidFill>
                <a:latin typeface="Arial Black" panose="020B0A04020102020204" pitchFamily="34" charset="0"/>
              </a:rPr>
              <a:t>no context</a:t>
            </a:r>
            <a:r>
              <a:rPr lang="en-CA" dirty="0">
                <a:solidFill>
                  <a:srgbClr val="FF0000"/>
                </a:solidFill>
                <a:latin typeface="Arial Black" panose="020B0A04020102020204" pitchFamily="34" charset="0"/>
              </a:rPr>
              <a:t>!</a:t>
            </a:r>
            <a:endParaRPr lang="en-US" u="sng" dirty="0">
              <a:solidFill>
                <a:srgbClr val="FF0000"/>
              </a:solidFill>
              <a:latin typeface="Arial Black" panose="020B0A04020102020204" pitchFamily="34" charset="0"/>
            </a:endParaRPr>
          </a:p>
          <a:p>
            <a:r>
              <a:rPr lang="en-CA" dirty="0" err="1"/>
              <a:t>Embeddings</a:t>
            </a:r>
            <a:r>
              <a:rPr lang="en-CA" dirty="0"/>
              <a:t> give the context as </a:t>
            </a:r>
            <a:r>
              <a:rPr lang="en-CA" b="1" dirty="0"/>
              <a:t>short, dense </a:t>
            </a:r>
            <a:r>
              <a:rPr lang="en-CA" dirty="0"/>
              <a:t>vectors</a:t>
            </a:r>
          </a:p>
          <a:p>
            <a:r>
              <a:rPr lang="en-CA" dirty="0" err="1"/>
              <a:t>Embeddings</a:t>
            </a:r>
            <a:r>
              <a:rPr lang="en-CA" dirty="0"/>
              <a:t> are </a:t>
            </a:r>
            <a:r>
              <a:rPr lang="en-CA" b="1" dirty="0"/>
              <a:t>learned from data</a:t>
            </a:r>
          </a:p>
          <a:p>
            <a:r>
              <a:rPr lang="en-CA" dirty="0" err="1"/>
              <a:t>embeddings</a:t>
            </a:r>
            <a:r>
              <a:rPr lang="en-CA" dirty="0"/>
              <a:t> </a:t>
            </a:r>
            <a:r>
              <a:rPr lang="en-CA" b="1" dirty="0"/>
              <a:t>improve the results of many [NLP] tasks by 5-10%</a:t>
            </a:r>
          </a:p>
        </p:txBody>
      </p:sp>
      <p:sp>
        <p:nvSpPr>
          <p:cNvPr id="4" name="Footer Placeholder 3">
            <a:extLst>
              <a:ext uri="{FF2B5EF4-FFF2-40B4-BE49-F238E27FC236}">
                <a16:creationId xmlns:a16="http://schemas.microsoft.com/office/drawing/2014/main" id="{35702B23-90D3-4D4A-8BE7-33411F1E2130}"/>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75C44BE1-6691-4096-8166-4C7AA24C4838}"/>
              </a:ext>
            </a:extLst>
          </p:cNvPr>
          <p:cNvSpPr>
            <a:spLocks noGrp="1"/>
          </p:cNvSpPr>
          <p:nvPr>
            <p:ph type="sldNum" sz="quarter" idx="12"/>
          </p:nvPr>
        </p:nvSpPr>
        <p:spPr/>
        <p:txBody>
          <a:bodyPr/>
          <a:lstStyle/>
          <a:p>
            <a:fld id="{BA0A5398-D9E4-4DCE-A671-F85C651B4561}" type="slidenum">
              <a:rPr lang="en-CA" smtClean="0"/>
              <a:pPr/>
              <a:t>4</a:t>
            </a:fld>
            <a:endParaRPr lang="en-CA" dirty="0"/>
          </a:p>
        </p:txBody>
      </p:sp>
    </p:spTree>
    <p:extLst>
      <p:ext uri="{BB962C8B-B14F-4D97-AF65-F5344CB8AC3E}">
        <p14:creationId xmlns:p14="http://schemas.microsoft.com/office/powerpoint/2010/main" val="621286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Partition-wise</a:t>
            </a:r>
            <a:r>
              <a:rPr lang="zh-CN" altLang="en-US" sz="3200" dirty="0"/>
              <a:t> </a:t>
            </a:r>
            <a:r>
              <a:rPr lang="en-US" altLang="zh-CN" sz="3200" dirty="0"/>
              <a:t>Gated</a:t>
            </a:r>
            <a:r>
              <a:rPr lang="zh-CN" altLang="en-US" sz="3200" dirty="0"/>
              <a:t> </a:t>
            </a:r>
            <a:r>
              <a:rPr lang="en-US" altLang="zh-CN" sz="3200" dirty="0"/>
              <a:t>Recurrent</a:t>
            </a:r>
            <a:r>
              <a:rPr lang="zh-CN" altLang="en-US" sz="3200" dirty="0"/>
              <a:t> </a:t>
            </a:r>
            <a:r>
              <a:rPr lang="en-US" altLang="zh-CN" sz="3200" dirty="0"/>
              <a:t>Units</a:t>
            </a:r>
            <a:endParaRPr lang="en-US" sz="3200" dirty="0"/>
          </a:p>
        </p:txBody>
      </p:sp>
      <p:pic>
        <p:nvPicPr>
          <p:cNvPr id="6" name="Picture 5"/>
          <p:cNvPicPr>
            <a:picLocks noChangeAspect="1"/>
          </p:cNvPicPr>
          <p:nvPr/>
        </p:nvPicPr>
        <p:blipFill>
          <a:blip r:embed="rId2"/>
          <a:stretch>
            <a:fillRect/>
          </a:stretch>
        </p:blipFill>
        <p:spPr>
          <a:xfrm>
            <a:off x="6069778" y="2270423"/>
            <a:ext cx="3824344" cy="1753095"/>
          </a:xfrm>
          <a:prstGeom prst="rect">
            <a:avLst/>
          </a:prstGeom>
        </p:spPr>
      </p:pic>
      <p:pic>
        <p:nvPicPr>
          <p:cNvPr id="7" name="Picture 6"/>
          <p:cNvPicPr>
            <a:picLocks noChangeAspect="1"/>
          </p:cNvPicPr>
          <p:nvPr/>
        </p:nvPicPr>
        <p:blipFill>
          <a:blip r:embed="rId3"/>
          <a:stretch>
            <a:fillRect/>
          </a:stretch>
        </p:blipFill>
        <p:spPr>
          <a:xfrm>
            <a:off x="1914484" y="2381384"/>
            <a:ext cx="3742872" cy="1531175"/>
          </a:xfrm>
          <a:prstGeom prst="rect">
            <a:avLst/>
          </a:prstGeom>
        </p:spPr>
      </p:pic>
      <p:sp>
        <p:nvSpPr>
          <p:cNvPr id="8" name="TextBox 7"/>
          <p:cNvSpPr txBox="1"/>
          <p:nvPr/>
        </p:nvSpPr>
        <p:spPr>
          <a:xfrm>
            <a:off x="2711533" y="4476997"/>
            <a:ext cx="2315689" cy="369332"/>
          </a:xfrm>
          <a:prstGeom prst="rect">
            <a:avLst/>
          </a:prstGeom>
          <a:noFill/>
        </p:spPr>
        <p:txBody>
          <a:bodyPr wrap="square" rtlCol="0">
            <a:spAutoFit/>
          </a:bodyPr>
          <a:lstStyle/>
          <a:p>
            <a:r>
              <a:rPr lang="en-US" altLang="zh-CN" dirty="0"/>
              <a:t>Gated</a:t>
            </a:r>
            <a:r>
              <a:rPr lang="zh-CN" altLang="en-US" dirty="0"/>
              <a:t> </a:t>
            </a:r>
            <a:r>
              <a:rPr lang="en-US" altLang="zh-CN" dirty="0"/>
              <a:t>Recurrent</a:t>
            </a:r>
            <a:r>
              <a:rPr lang="zh-CN" altLang="en-US" dirty="0"/>
              <a:t> </a:t>
            </a:r>
            <a:r>
              <a:rPr lang="en-US" altLang="zh-CN" dirty="0"/>
              <a:t>Units</a:t>
            </a:r>
            <a:endParaRPr lang="en-US" dirty="0"/>
          </a:p>
        </p:txBody>
      </p:sp>
      <p:sp>
        <p:nvSpPr>
          <p:cNvPr id="9" name="TextBox 8"/>
          <p:cNvSpPr txBox="1"/>
          <p:nvPr/>
        </p:nvSpPr>
        <p:spPr>
          <a:xfrm>
            <a:off x="6346126" y="4476997"/>
            <a:ext cx="3693225" cy="369332"/>
          </a:xfrm>
          <a:prstGeom prst="rect">
            <a:avLst/>
          </a:prstGeom>
          <a:noFill/>
        </p:spPr>
        <p:txBody>
          <a:bodyPr wrap="square" rtlCol="0">
            <a:spAutoFit/>
          </a:bodyPr>
          <a:lstStyle/>
          <a:p>
            <a:r>
              <a:rPr lang="en-US" altLang="zh-CN" dirty="0"/>
              <a:t>partition-wise</a:t>
            </a:r>
            <a:r>
              <a:rPr lang="zh-CN" altLang="en-US" dirty="0"/>
              <a:t> </a:t>
            </a:r>
            <a:r>
              <a:rPr lang="en-US" altLang="zh-CN" dirty="0"/>
              <a:t>Gated</a:t>
            </a:r>
            <a:r>
              <a:rPr lang="zh-CN" altLang="en-US" dirty="0"/>
              <a:t> </a:t>
            </a:r>
            <a:r>
              <a:rPr lang="en-US" altLang="zh-CN" dirty="0"/>
              <a:t>Recurrent</a:t>
            </a:r>
            <a:r>
              <a:rPr lang="zh-CN" altLang="en-US" dirty="0"/>
              <a:t> </a:t>
            </a:r>
            <a:r>
              <a:rPr lang="en-US" altLang="zh-CN" dirty="0"/>
              <a:t>Units</a:t>
            </a:r>
            <a:endParaRPr lang="en-US" dirty="0"/>
          </a:p>
        </p:txBody>
      </p:sp>
      <p:sp>
        <p:nvSpPr>
          <p:cNvPr id="10" name="Rectangle 9"/>
          <p:cNvSpPr/>
          <p:nvPr/>
        </p:nvSpPr>
        <p:spPr>
          <a:xfrm>
            <a:off x="3174671" y="3146969"/>
            <a:ext cx="510639" cy="308750"/>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234053" y="3051959"/>
            <a:ext cx="880753" cy="605641"/>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910941" y="2620718"/>
            <a:ext cx="469075" cy="308750"/>
          </a:xfrm>
          <a:prstGeom prst="rect">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847361" y="2383220"/>
            <a:ext cx="880753" cy="605641"/>
          </a:xfrm>
          <a:prstGeom prst="rect">
            <a:avLst/>
          </a:prstGeom>
          <a:solidFill>
            <a:srgbClr val="92D05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7590B2DF-DC62-43B1-8444-7BC4F5901BF0}"/>
              </a:ext>
            </a:extLst>
          </p:cNvPr>
          <p:cNvSpPr>
            <a:spLocks noGrp="1"/>
          </p:cNvSpPr>
          <p:nvPr>
            <p:ph type="ftr" sz="quarter" idx="11"/>
          </p:nvPr>
        </p:nvSpPr>
        <p:spPr/>
        <p:txBody>
          <a:bodyPr/>
          <a:lstStyle/>
          <a:p>
            <a:r>
              <a:rPr lang="en-CA"/>
              <a:t>PhD@SNS, Pisa, 28.02.18</a:t>
            </a:r>
          </a:p>
        </p:txBody>
      </p:sp>
      <p:sp>
        <p:nvSpPr>
          <p:cNvPr id="4" name="Slide Number Placeholder 3">
            <a:extLst>
              <a:ext uri="{FF2B5EF4-FFF2-40B4-BE49-F238E27FC236}">
                <a16:creationId xmlns:a16="http://schemas.microsoft.com/office/drawing/2014/main" id="{05EC72EA-B3DA-408E-ADE9-25182DC570DB}"/>
              </a:ext>
            </a:extLst>
          </p:cNvPr>
          <p:cNvSpPr>
            <a:spLocks noGrp="1"/>
          </p:cNvSpPr>
          <p:nvPr>
            <p:ph type="sldNum" sz="quarter" idx="12"/>
          </p:nvPr>
        </p:nvSpPr>
        <p:spPr/>
        <p:txBody>
          <a:bodyPr/>
          <a:lstStyle/>
          <a:p>
            <a:fld id="{BA0A5398-D9E4-4DCE-A671-F85C651B4561}" type="slidenum">
              <a:rPr lang="en-CA" smtClean="0"/>
              <a:t>40</a:t>
            </a:fld>
            <a:endParaRPr lang="en-CA"/>
          </a:p>
        </p:txBody>
      </p:sp>
    </p:spTree>
    <p:extLst>
      <p:ext uri="{BB962C8B-B14F-4D97-AF65-F5344CB8AC3E}">
        <p14:creationId xmlns:p14="http://schemas.microsoft.com/office/powerpoint/2010/main" val="4160053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Different</a:t>
            </a:r>
            <a:r>
              <a:rPr lang="zh-CN" altLang="en-US" sz="3200" dirty="0"/>
              <a:t> </a:t>
            </a:r>
            <a:r>
              <a:rPr lang="en-US" altLang="zh-CN" sz="3200" dirty="0"/>
              <a:t>Partition</a:t>
            </a:r>
            <a:r>
              <a:rPr lang="zh-CN" altLang="en-US" sz="3200" dirty="0"/>
              <a:t> </a:t>
            </a:r>
            <a:r>
              <a:rPr lang="en-US" altLang="zh-CN" sz="3200" dirty="0"/>
              <a:t>Strategies</a:t>
            </a:r>
            <a:endParaRPr lang="en-US" sz="3200" dirty="0"/>
          </a:p>
        </p:txBody>
      </p:sp>
      <p:pic>
        <p:nvPicPr>
          <p:cNvPr id="4" name="Picture 3"/>
          <p:cNvPicPr>
            <a:picLocks noChangeAspect="1"/>
          </p:cNvPicPr>
          <p:nvPr/>
        </p:nvPicPr>
        <p:blipFill>
          <a:blip r:embed="rId2"/>
          <a:stretch>
            <a:fillRect/>
          </a:stretch>
        </p:blipFill>
        <p:spPr>
          <a:xfrm>
            <a:off x="2407640" y="2304402"/>
            <a:ext cx="7452839" cy="1737128"/>
          </a:xfrm>
          <a:prstGeom prst="rect">
            <a:avLst/>
          </a:prstGeom>
        </p:spPr>
      </p:pic>
      <p:sp>
        <p:nvSpPr>
          <p:cNvPr id="3" name="Footer Placeholder 2">
            <a:extLst>
              <a:ext uri="{FF2B5EF4-FFF2-40B4-BE49-F238E27FC236}">
                <a16:creationId xmlns:a16="http://schemas.microsoft.com/office/drawing/2014/main" id="{1D31D015-D548-4F55-85CE-2C0A57D989E2}"/>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60CCC4D2-6B02-491A-90B8-4BEB12F054D4}"/>
              </a:ext>
            </a:extLst>
          </p:cNvPr>
          <p:cNvSpPr>
            <a:spLocks noGrp="1"/>
          </p:cNvSpPr>
          <p:nvPr>
            <p:ph type="sldNum" sz="quarter" idx="12"/>
          </p:nvPr>
        </p:nvSpPr>
        <p:spPr/>
        <p:txBody>
          <a:bodyPr/>
          <a:lstStyle/>
          <a:p>
            <a:fld id="{BA0A5398-D9E4-4DCE-A671-F85C651B4561}" type="slidenum">
              <a:rPr lang="en-CA" smtClean="0"/>
              <a:t>41</a:t>
            </a:fld>
            <a:endParaRPr lang="en-CA"/>
          </a:p>
        </p:txBody>
      </p:sp>
    </p:spTree>
    <p:extLst>
      <p:ext uri="{BB962C8B-B14F-4D97-AF65-F5344CB8AC3E}">
        <p14:creationId xmlns:p14="http://schemas.microsoft.com/office/powerpoint/2010/main" val="2694905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Network</a:t>
            </a:r>
            <a:r>
              <a:rPr lang="zh-CN" altLang="en-US" sz="3200" dirty="0"/>
              <a:t> </a:t>
            </a:r>
            <a:r>
              <a:rPr lang="en-US" altLang="zh-CN" sz="3200" dirty="0"/>
              <a:t>Architecture</a:t>
            </a:r>
            <a:endParaRPr lang="en-US" sz="3200" dirty="0"/>
          </a:p>
        </p:txBody>
      </p:sp>
      <p:pic>
        <p:nvPicPr>
          <p:cNvPr id="4" name="Picture 3"/>
          <p:cNvPicPr>
            <a:picLocks noChangeAspect="1"/>
          </p:cNvPicPr>
          <p:nvPr/>
        </p:nvPicPr>
        <p:blipFill>
          <a:blip r:embed="rId2"/>
          <a:stretch>
            <a:fillRect/>
          </a:stretch>
        </p:blipFill>
        <p:spPr>
          <a:xfrm>
            <a:off x="3222080" y="1501777"/>
            <a:ext cx="6760120" cy="4384675"/>
          </a:xfrm>
          <a:prstGeom prst="rect">
            <a:avLst/>
          </a:prstGeom>
        </p:spPr>
      </p:pic>
      <p:sp>
        <p:nvSpPr>
          <p:cNvPr id="3" name="Footer Placeholder 2">
            <a:extLst>
              <a:ext uri="{FF2B5EF4-FFF2-40B4-BE49-F238E27FC236}">
                <a16:creationId xmlns:a16="http://schemas.microsoft.com/office/drawing/2014/main" id="{F7EBC944-02D8-484E-82B0-8F1FE88D76FB}"/>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390FF80E-1085-4FB9-B0C3-44848C76AFC6}"/>
              </a:ext>
            </a:extLst>
          </p:cNvPr>
          <p:cNvSpPr>
            <a:spLocks noGrp="1"/>
          </p:cNvSpPr>
          <p:nvPr>
            <p:ph type="sldNum" sz="quarter" idx="12"/>
          </p:nvPr>
        </p:nvSpPr>
        <p:spPr/>
        <p:txBody>
          <a:bodyPr/>
          <a:lstStyle/>
          <a:p>
            <a:fld id="{BA0A5398-D9E4-4DCE-A671-F85C651B4561}" type="slidenum">
              <a:rPr lang="en-CA" smtClean="0"/>
              <a:t>42</a:t>
            </a:fld>
            <a:endParaRPr lang="en-CA"/>
          </a:p>
        </p:txBody>
      </p:sp>
    </p:spTree>
    <p:extLst>
      <p:ext uri="{BB962C8B-B14F-4D97-AF65-F5344CB8AC3E}">
        <p14:creationId xmlns:p14="http://schemas.microsoft.com/office/powerpoint/2010/main" val="2569917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1078"/>
          <a:stretch/>
        </p:blipFill>
        <p:spPr>
          <a:xfrm>
            <a:off x="5003292" y="11"/>
            <a:ext cx="5250345" cy="6356341"/>
          </a:xfrm>
          <a:prstGeom prst="rect">
            <a:avLst/>
          </a:prstGeom>
          <a:effectLst/>
        </p:spPr>
      </p:pic>
      <p:sp>
        <p:nvSpPr>
          <p:cNvPr id="2" name="Title 1"/>
          <p:cNvSpPr>
            <a:spLocks noGrp="1"/>
          </p:cNvSpPr>
          <p:nvPr>
            <p:ph type="title"/>
          </p:nvPr>
        </p:nvSpPr>
        <p:spPr>
          <a:xfrm>
            <a:off x="2010698" y="629268"/>
            <a:ext cx="2672555" cy="1676603"/>
          </a:xfrm>
        </p:spPr>
        <p:txBody>
          <a:bodyPr vert="horz" lIns="91440" tIns="45720" rIns="91440" bIns="45720" rtlCol="0" anchor="ctr">
            <a:normAutofit/>
          </a:bodyPr>
          <a:lstStyle/>
          <a:p>
            <a:r>
              <a:rPr lang="en-US" altLang="zh-CN" sz="3600" dirty="0" err="1"/>
              <a:t>Tensorflow</a:t>
            </a:r>
            <a:endParaRPr lang="en-US" sz="3600" dirty="0"/>
          </a:p>
        </p:txBody>
      </p:sp>
      <p:sp>
        <p:nvSpPr>
          <p:cNvPr id="4" name="TextBox 3"/>
          <p:cNvSpPr txBox="1"/>
          <p:nvPr/>
        </p:nvSpPr>
        <p:spPr>
          <a:xfrm>
            <a:off x="1524000" y="2438402"/>
            <a:ext cx="3669475" cy="3785419"/>
          </a:xfrm>
          <a:prstGeom prst="rect">
            <a:avLst/>
          </a:prstGeom>
        </p:spPr>
        <p:txBody>
          <a:bodyPr vert="horz" lIns="91440" tIns="45720" rIns="91440" bIns="45720" rtlCol="0">
            <a:normAutofit/>
          </a:bodyPr>
          <a:lstStyle/>
          <a:p>
            <a:pPr marL="285750" indent="-228600">
              <a:lnSpc>
                <a:spcPct val="90000"/>
              </a:lnSpc>
              <a:buFont typeface="Arial" panose="020B0604020202020204" pitchFamily="34" charset="0"/>
              <a:buChar char="•"/>
            </a:pPr>
            <a:r>
              <a:rPr lang="en-US" altLang="zh-CN" sz="2200" dirty="0"/>
              <a:t>RNNs are hard to parallelize</a:t>
            </a:r>
          </a:p>
          <a:p>
            <a:pPr marL="285750" indent="-228600">
              <a:lnSpc>
                <a:spcPct val="90000"/>
              </a:lnSpc>
              <a:buFont typeface="Arial" panose="020B0604020202020204" pitchFamily="34" charset="0"/>
              <a:buChar char="•"/>
            </a:pPr>
            <a:r>
              <a:rPr lang="en-US" altLang="zh-CN" sz="2200" dirty="0"/>
              <a:t>GPU can train up to 1 layer</a:t>
            </a:r>
          </a:p>
          <a:p>
            <a:pPr marL="742950" lvl="1" indent="-228600">
              <a:lnSpc>
                <a:spcPct val="90000"/>
              </a:lnSpc>
              <a:buFont typeface="Arial" panose="020B0604020202020204" pitchFamily="34" charset="0"/>
              <a:buChar char="•"/>
            </a:pPr>
            <a:r>
              <a:rPr lang="en-US" altLang="zh-CN" sz="2200" dirty="0"/>
              <a:t>Memory limitation/overhead</a:t>
            </a:r>
            <a:endParaRPr lang="en-US" sz="2200" dirty="0"/>
          </a:p>
        </p:txBody>
      </p:sp>
      <p:sp>
        <p:nvSpPr>
          <p:cNvPr id="3" name="Footer Placeholder 2">
            <a:extLst>
              <a:ext uri="{FF2B5EF4-FFF2-40B4-BE49-F238E27FC236}">
                <a16:creationId xmlns:a16="http://schemas.microsoft.com/office/drawing/2014/main" id="{5E238D0F-1630-456F-B522-1095F76EEC8F}"/>
              </a:ext>
            </a:extLst>
          </p:cNvPr>
          <p:cNvSpPr>
            <a:spLocks noGrp="1"/>
          </p:cNvSpPr>
          <p:nvPr>
            <p:ph type="ftr" sz="quarter" idx="11"/>
          </p:nvPr>
        </p:nvSpPr>
        <p:spPr/>
        <p:txBody>
          <a:bodyPr/>
          <a:lstStyle/>
          <a:p>
            <a:r>
              <a:rPr lang="en-CA"/>
              <a:t>PhD@SNS, Pisa, 28.02.18</a:t>
            </a:r>
          </a:p>
        </p:txBody>
      </p:sp>
      <p:sp>
        <p:nvSpPr>
          <p:cNvPr id="6" name="Slide Number Placeholder 5">
            <a:extLst>
              <a:ext uri="{FF2B5EF4-FFF2-40B4-BE49-F238E27FC236}">
                <a16:creationId xmlns:a16="http://schemas.microsoft.com/office/drawing/2014/main" id="{8969A6E5-79C2-441F-8D12-E1288393B609}"/>
              </a:ext>
            </a:extLst>
          </p:cNvPr>
          <p:cNvSpPr>
            <a:spLocks noGrp="1"/>
          </p:cNvSpPr>
          <p:nvPr>
            <p:ph type="sldNum" sz="quarter" idx="12"/>
          </p:nvPr>
        </p:nvSpPr>
        <p:spPr/>
        <p:txBody>
          <a:bodyPr/>
          <a:lstStyle/>
          <a:p>
            <a:fld id="{BA0A5398-D9E4-4DCE-A671-F85C651B4561}" type="slidenum">
              <a:rPr lang="en-CA" smtClean="0"/>
              <a:t>43</a:t>
            </a:fld>
            <a:endParaRPr lang="en-CA"/>
          </a:p>
        </p:txBody>
      </p:sp>
    </p:spTree>
    <p:extLst>
      <p:ext uri="{BB962C8B-B14F-4D97-AF65-F5344CB8AC3E}">
        <p14:creationId xmlns:p14="http://schemas.microsoft.com/office/powerpoint/2010/main" val="1877596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t>Evaluation</a:t>
            </a:r>
            <a:r>
              <a:rPr lang="zh-CN" altLang="en-US" sz="3200" dirty="0"/>
              <a:t> </a:t>
            </a:r>
            <a:r>
              <a:rPr lang="en-US" altLang="zh-CN" sz="3200" dirty="0"/>
              <a:t>Method</a:t>
            </a:r>
            <a:endParaRPr lang="en-US" sz="3200" dirty="0"/>
          </a:p>
        </p:txBody>
      </p:sp>
      <p:pic>
        <p:nvPicPr>
          <p:cNvPr id="4" name="Picture 3"/>
          <p:cNvPicPr>
            <a:picLocks noChangeAspect="1"/>
          </p:cNvPicPr>
          <p:nvPr/>
        </p:nvPicPr>
        <p:blipFill>
          <a:blip r:embed="rId2"/>
          <a:stretch>
            <a:fillRect/>
          </a:stretch>
        </p:blipFill>
        <p:spPr>
          <a:xfrm>
            <a:off x="3164219" y="2734858"/>
            <a:ext cx="3761628" cy="2804049"/>
          </a:xfrm>
          <a:prstGeom prst="rect">
            <a:avLst/>
          </a:prstGeom>
        </p:spPr>
      </p:pic>
      <p:sp>
        <p:nvSpPr>
          <p:cNvPr id="5" name="TextBox 4"/>
          <p:cNvSpPr txBox="1"/>
          <p:nvPr/>
        </p:nvSpPr>
        <p:spPr>
          <a:xfrm>
            <a:off x="3305298" y="1559200"/>
            <a:ext cx="3479470" cy="830997"/>
          </a:xfrm>
          <a:prstGeom prst="rect">
            <a:avLst/>
          </a:prstGeom>
          <a:noFill/>
        </p:spPr>
        <p:txBody>
          <a:bodyPr wrap="square" rtlCol="0">
            <a:spAutoFit/>
          </a:bodyPr>
          <a:lstStyle/>
          <a:p>
            <a:pPr marL="285750" indent="-285750">
              <a:buFont typeface="Arial" charset="0"/>
              <a:buChar char="•"/>
            </a:pPr>
            <a:r>
              <a:rPr lang="en-US" altLang="zh-CN" sz="2400" dirty="0"/>
              <a:t>leave</a:t>
            </a:r>
            <a:r>
              <a:rPr lang="zh-CN" altLang="en-US" sz="2400" dirty="0"/>
              <a:t> </a:t>
            </a:r>
            <a:r>
              <a:rPr lang="en-US" altLang="zh-CN" sz="2400" dirty="0"/>
              <a:t>one</a:t>
            </a:r>
            <a:r>
              <a:rPr lang="zh-CN" altLang="en-US" sz="2400" dirty="0"/>
              <a:t> </a:t>
            </a:r>
            <a:r>
              <a:rPr lang="en-US" altLang="zh-CN" sz="2400" dirty="0"/>
              <a:t>batch</a:t>
            </a:r>
            <a:r>
              <a:rPr lang="zh-CN" altLang="en-US" sz="2400" dirty="0"/>
              <a:t> </a:t>
            </a:r>
            <a:r>
              <a:rPr lang="en-US" altLang="zh-CN" sz="2400" dirty="0"/>
              <a:t>out</a:t>
            </a:r>
          </a:p>
          <a:p>
            <a:pPr marL="285750" indent="-285750">
              <a:buFont typeface="Arial" charset="0"/>
              <a:buChar char="•"/>
            </a:pPr>
            <a:r>
              <a:rPr lang="en-US" altLang="zh-CN" sz="2400" dirty="0"/>
              <a:t>F1</a:t>
            </a:r>
            <a:r>
              <a:rPr lang="zh-CN" altLang="en-US" sz="2400" dirty="0"/>
              <a:t> </a:t>
            </a:r>
            <a:r>
              <a:rPr lang="en-US" altLang="zh-CN" sz="2400" dirty="0"/>
              <a:t>score</a:t>
            </a:r>
            <a:endParaRPr lang="en-US" sz="2400" dirty="0"/>
          </a:p>
        </p:txBody>
      </p:sp>
      <p:sp>
        <p:nvSpPr>
          <p:cNvPr id="3" name="Footer Placeholder 2">
            <a:extLst>
              <a:ext uri="{FF2B5EF4-FFF2-40B4-BE49-F238E27FC236}">
                <a16:creationId xmlns:a16="http://schemas.microsoft.com/office/drawing/2014/main" id="{E453171C-913A-494F-9E63-E88A812130D0}"/>
              </a:ext>
            </a:extLst>
          </p:cNvPr>
          <p:cNvSpPr>
            <a:spLocks noGrp="1"/>
          </p:cNvSpPr>
          <p:nvPr>
            <p:ph type="ftr" sz="quarter" idx="11"/>
          </p:nvPr>
        </p:nvSpPr>
        <p:spPr/>
        <p:txBody>
          <a:bodyPr/>
          <a:lstStyle/>
          <a:p>
            <a:r>
              <a:rPr lang="en-CA"/>
              <a:t>PhD@SNS, Pisa, 28.02.18</a:t>
            </a:r>
          </a:p>
        </p:txBody>
      </p:sp>
      <p:sp>
        <p:nvSpPr>
          <p:cNvPr id="6" name="Slide Number Placeholder 5">
            <a:extLst>
              <a:ext uri="{FF2B5EF4-FFF2-40B4-BE49-F238E27FC236}">
                <a16:creationId xmlns:a16="http://schemas.microsoft.com/office/drawing/2014/main" id="{8FB9EBA9-5755-44F1-B1CD-8841524EF2BA}"/>
              </a:ext>
            </a:extLst>
          </p:cNvPr>
          <p:cNvSpPr>
            <a:spLocks noGrp="1"/>
          </p:cNvSpPr>
          <p:nvPr>
            <p:ph type="sldNum" sz="quarter" idx="12"/>
          </p:nvPr>
        </p:nvSpPr>
        <p:spPr/>
        <p:txBody>
          <a:bodyPr/>
          <a:lstStyle/>
          <a:p>
            <a:fld id="{BA0A5398-D9E4-4DCE-A671-F85C651B4561}" type="slidenum">
              <a:rPr lang="en-CA" smtClean="0"/>
              <a:t>44</a:t>
            </a:fld>
            <a:endParaRPr lang="en-CA"/>
          </a:p>
        </p:txBody>
      </p:sp>
    </p:spTree>
    <p:extLst>
      <p:ext uri="{BB962C8B-B14F-4D97-AF65-F5344CB8AC3E}">
        <p14:creationId xmlns:p14="http://schemas.microsoft.com/office/powerpoint/2010/main" val="809616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
            <a:ext cx="7886700" cy="1325563"/>
          </a:xfrm>
        </p:spPr>
        <p:txBody>
          <a:bodyPr>
            <a:normAutofit/>
          </a:bodyPr>
          <a:lstStyle/>
          <a:p>
            <a:r>
              <a:rPr lang="en-US" altLang="zh-CN" sz="3200" dirty="0"/>
              <a:t>Results:</a:t>
            </a:r>
            <a:r>
              <a:rPr lang="zh-CN" altLang="en-US" sz="3200" dirty="0"/>
              <a:t> </a:t>
            </a:r>
            <a:r>
              <a:rPr lang="en-US" altLang="zh-CN" sz="3200" dirty="0"/>
              <a:t>learning</a:t>
            </a:r>
            <a:r>
              <a:rPr lang="zh-CN" altLang="en-US" sz="3200" dirty="0"/>
              <a:t> </a:t>
            </a:r>
            <a:r>
              <a:rPr lang="en-US" altLang="zh-CN" sz="3200" dirty="0"/>
              <a:t>curve</a:t>
            </a:r>
            <a:endParaRPr lang="en-US" sz="3200" dirty="0"/>
          </a:p>
        </p:txBody>
      </p:sp>
      <p:pic>
        <p:nvPicPr>
          <p:cNvPr id="4" name="Picture 3"/>
          <p:cNvPicPr>
            <a:picLocks noChangeAspect="1"/>
          </p:cNvPicPr>
          <p:nvPr/>
        </p:nvPicPr>
        <p:blipFill>
          <a:blip r:embed="rId2"/>
          <a:stretch>
            <a:fillRect/>
          </a:stretch>
        </p:blipFill>
        <p:spPr>
          <a:xfrm>
            <a:off x="2779797" y="1295579"/>
            <a:ext cx="6321343" cy="5455880"/>
          </a:xfrm>
          <a:prstGeom prst="rect">
            <a:avLst/>
          </a:prstGeom>
        </p:spPr>
      </p:pic>
      <p:sp>
        <p:nvSpPr>
          <p:cNvPr id="3" name="Footer Placeholder 2">
            <a:extLst>
              <a:ext uri="{FF2B5EF4-FFF2-40B4-BE49-F238E27FC236}">
                <a16:creationId xmlns:a16="http://schemas.microsoft.com/office/drawing/2014/main" id="{A81D661E-E10A-4F75-9A87-E74C2597A2F5}"/>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A0035CD3-2E89-4891-8611-BDFD13A7E08E}"/>
              </a:ext>
            </a:extLst>
          </p:cNvPr>
          <p:cNvSpPr>
            <a:spLocks noGrp="1"/>
          </p:cNvSpPr>
          <p:nvPr>
            <p:ph type="sldNum" sz="quarter" idx="12"/>
          </p:nvPr>
        </p:nvSpPr>
        <p:spPr/>
        <p:txBody>
          <a:bodyPr/>
          <a:lstStyle/>
          <a:p>
            <a:fld id="{BA0A5398-D9E4-4DCE-A671-F85C651B4561}" type="slidenum">
              <a:rPr lang="en-CA" smtClean="0"/>
              <a:t>45</a:t>
            </a:fld>
            <a:endParaRPr lang="en-CA"/>
          </a:p>
        </p:txBody>
      </p:sp>
    </p:spTree>
    <p:extLst>
      <p:ext uri="{BB962C8B-B14F-4D97-AF65-F5344CB8AC3E}">
        <p14:creationId xmlns:p14="http://schemas.microsoft.com/office/powerpoint/2010/main" val="26160634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524000" y="701351"/>
            <a:ext cx="9144000" cy="3229382"/>
          </a:xfrm>
          <a:prstGeom prst="rect">
            <a:avLst/>
          </a:prstGeom>
        </p:spPr>
      </p:pic>
      <p:sp>
        <p:nvSpPr>
          <p:cNvPr id="4" name="TextBox 3"/>
          <p:cNvSpPr txBox="1"/>
          <p:nvPr/>
        </p:nvSpPr>
        <p:spPr>
          <a:xfrm>
            <a:off x="1630137" y="3930733"/>
            <a:ext cx="10158589" cy="2123658"/>
          </a:xfrm>
          <a:prstGeom prst="rect">
            <a:avLst/>
          </a:prstGeom>
          <a:noFill/>
        </p:spPr>
        <p:txBody>
          <a:bodyPr wrap="square" rtlCol="0">
            <a:spAutoFit/>
          </a:bodyPr>
          <a:lstStyle/>
          <a:p>
            <a:pPr marL="285750" indent="-285750">
              <a:buFont typeface="Arial" charset="0"/>
              <a:buChar char="•"/>
            </a:pPr>
            <a:r>
              <a:rPr lang="en-US" altLang="zh-CN" sz="2200" dirty="0" err="1"/>
              <a:t>pGRUs</a:t>
            </a:r>
            <a:r>
              <a:rPr lang="zh-CN" altLang="en-US" sz="2200" dirty="0"/>
              <a:t> </a:t>
            </a:r>
            <a:r>
              <a:rPr lang="en-US" altLang="zh-CN" sz="2200" dirty="0"/>
              <a:t>perform</a:t>
            </a:r>
            <a:r>
              <a:rPr lang="zh-CN" altLang="en-US" sz="2200" dirty="0"/>
              <a:t> </a:t>
            </a:r>
            <a:r>
              <a:rPr lang="en-US" altLang="zh-CN" sz="2200" dirty="0"/>
              <a:t>better</a:t>
            </a:r>
            <a:r>
              <a:rPr lang="zh-CN" altLang="en-US" sz="2200" dirty="0"/>
              <a:t> </a:t>
            </a:r>
            <a:r>
              <a:rPr lang="en-US" altLang="zh-CN" sz="2200" dirty="0"/>
              <a:t>than</a:t>
            </a:r>
            <a:r>
              <a:rPr lang="zh-CN" altLang="en-US" sz="2200" dirty="0"/>
              <a:t> </a:t>
            </a:r>
            <a:r>
              <a:rPr lang="en-US" altLang="zh-CN" sz="2200" dirty="0"/>
              <a:t>GMM,</a:t>
            </a:r>
            <a:r>
              <a:rPr lang="zh-CN" altLang="en-US" sz="2200" dirty="0"/>
              <a:t> </a:t>
            </a:r>
            <a:r>
              <a:rPr lang="en-US" altLang="zh-CN" sz="2200" dirty="0"/>
              <a:t>CRF,</a:t>
            </a:r>
            <a:r>
              <a:rPr lang="zh-CN" altLang="en-US" sz="2200" dirty="0"/>
              <a:t> </a:t>
            </a:r>
            <a:r>
              <a:rPr lang="en-US" altLang="zh-CN" sz="2200" dirty="0"/>
              <a:t>GRU</a:t>
            </a:r>
          </a:p>
          <a:p>
            <a:pPr marL="285750" indent="-285750">
              <a:buFont typeface="Arial" charset="0"/>
              <a:buChar char="•"/>
            </a:pPr>
            <a:r>
              <a:rPr lang="en-US" altLang="zh-CN" sz="2200" dirty="0"/>
              <a:t>equal-</a:t>
            </a:r>
            <a:r>
              <a:rPr lang="en-US" altLang="zh-CN" sz="2200" dirty="0" err="1"/>
              <a:t>wi</a:t>
            </a:r>
            <a:r>
              <a:rPr lang="pl-PL" altLang="zh-CN" sz="2200" dirty="0"/>
              <a:t>d</a:t>
            </a:r>
            <a:r>
              <a:rPr lang="en-US" altLang="zh-CN" sz="2200" dirty="0" err="1"/>
              <a:t>th</a:t>
            </a:r>
            <a:r>
              <a:rPr lang="zh-CN" altLang="en-US" sz="2200" dirty="0"/>
              <a:t> </a:t>
            </a:r>
            <a:r>
              <a:rPr lang="en-US" altLang="zh-CN" sz="2200" dirty="0"/>
              <a:t>and</a:t>
            </a:r>
            <a:r>
              <a:rPr lang="zh-CN" altLang="en-US" sz="2200" dirty="0"/>
              <a:t> </a:t>
            </a:r>
            <a:r>
              <a:rPr lang="en-US" altLang="zh-CN" sz="2200" dirty="0"/>
              <a:t>entropy-based</a:t>
            </a:r>
            <a:r>
              <a:rPr lang="zh-CN" altLang="en-US" sz="2200" dirty="0"/>
              <a:t> </a:t>
            </a:r>
            <a:r>
              <a:rPr lang="en-US" altLang="zh-CN" sz="2200" dirty="0"/>
              <a:t>method:</a:t>
            </a:r>
            <a:r>
              <a:rPr lang="zh-CN" altLang="en-US" sz="2200" dirty="0"/>
              <a:t> </a:t>
            </a:r>
            <a:r>
              <a:rPr lang="en-US" altLang="zh-CN" sz="2200" dirty="0"/>
              <a:t>better</a:t>
            </a:r>
            <a:r>
              <a:rPr lang="zh-CN" altLang="en-US" sz="2200" dirty="0"/>
              <a:t> </a:t>
            </a:r>
            <a:r>
              <a:rPr lang="en-US" altLang="zh-CN" sz="2200" dirty="0"/>
              <a:t>than</a:t>
            </a:r>
            <a:r>
              <a:rPr lang="zh-CN" altLang="en-US" sz="2200" dirty="0"/>
              <a:t> </a:t>
            </a:r>
            <a:r>
              <a:rPr lang="en-US" altLang="zh-CN" sz="2200" dirty="0"/>
              <a:t>other</a:t>
            </a:r>
            <a:r>
              <a:rPr lang="zh-CN" altLang="en-US" sz="2200" dirty="0"/>
              <a:t> </a:t>
            </a:r>
            <a:r>
              <a:rPr lang="en-US" altLang="zh-CN" sz="2200" dirty="0"/>
              <a:t>partition</a:t>
            </a:r>
            <a:r>
              <a:rPr lang="zh-CN" altLang="en-US" sz="2200" dirty="0"/>
              <a:t> </a:t>
            </a:r>
            <a:r>
              <a:rPr lang="en-US" altLang="zh-CN" sz="2200" dirty="0"/>
              <a:t>methods</a:t>
            </a:r>
          </a:p>
          <a:p>
            <a:pPr marL="285750" indent="-285750">
              <a:buFont typeface="Arial" charset="0"/>
              <a:buChar char="•"/>
            </a:pPr>
            <a:r>
              <a:rPr lang="en-US" altLang="zh-CN" sz="2200" dirty="0"/>
              <a:t>equal-frequency</a:t>
            </a:r>
            <a:r>
              <a:rPr lang="zh-CN" altLang="en-US" sz="2200" dirty="0"/>
              <a:t> </a:t>
            </a:r>
            <a:r>
              <a:rPr lang="en-US" altLang="zh-CN" sz="2200" dirty="0"/>
              <a:t>binning:</a:t>
            </a:r>
            <a:r>
              <a:rPr lang="zh-CN" altLang="en-US" sz="2200" dirty="0"/>
              <a:t> </a:t>
            </a:r>
            <a:r>
              <a:rPr lang="en-US" altLang="zh-CN" sz="2200" dirty="0"/>
              <a:t>sensitive</a:t>
            </a:r>
            <a:r>
              <a:rPr lang="zh-CN" altLang="en-US" sz="2200" dirty="0"/>
              <a:t> </a:t>
            </a:r>
            <a:r>
              <a:rPr lang="en-US" altLang="zh-CN" sz="2200" dirty="0"/>
              <a:t>to</a:t>
            </a:r>
            <a:r>
              <a:rPr lang="zh-CN" altLang="en-US" sz="2200" dirty="0"/>
              <a:t> </a:t>
            </a:r>
            <a:r>
              <a:rPr lang="en-US" altLang="zh-CN" sz="2200" dirty="0"/>
              <a:t>high</a:t>
            </a:r>
            <a:r>
              <a:rPr lang="zh-CN" altLang="en-US" sz="2200" dirty="0"/>
              <a:t> </a:t>
            </a:r>
            <a:r>
              <a:rPr lang="en-US" altLang="zh-CN" sz="2200" dirty="0"/>
              <a:t>density</a:t>
            </a:r>
            <a:r>
              <a:rPr lang="zh-CN" altLang="en-US" sz="2200" dirty="0"/>
              <a:t> </a:t>
            </a:r>
            <a:r>
              <a:rPr lang="en-US" altLang="zh-CN" sz="2200" dirty="0"/>
              <a:t>regions</a:t>
            </a:r>
          </a:p>
          <a:p>
            <a:pPr marL="285750" indent="-285750">
              <a:buFont typeface="Arial" charset="0"/>
              <a:buChar char="•"/>
            </a:pPr>
            <a:r>
              <a:rPr lang="en-US" altLang="zh-CN" sz="2200" dirty="0"/>
              <a:t>GMM:</a:t>
            </a:r>
            <a:r>
              <a:rPr lang="zh-CN" altLang="en-US" sz="2200" dirty="0"/>
              <a:t> </a:t>
            </a:r>
            <a:r>
              <a:rPr lang="en-US" altLang="zh-CN" sz="2200" dirty="0"/>
              <a:t>sensitive</a:t>
            </a:r>
            <a:r>
              <a:rPr lang="zh-CN" altLang="en-US" sz="2200" dirty="0"/>
              <a:t> </a:t>
            </a:r>
            <a:r>
              <a:rPr lang="en-US" altLang="zh-CN" sz="2200" dirty="0"/>
              <a:t>to</a:t>
            </a:r>
            <a:r>
              <a:rPr lang="zh-CN" altLang="en-US" sz="2200" dirty="0"/>
              <a:t> </a:t>
            </a:r>
            <a:r>
              <a:rPr lang="en-US" altLang="zh-CN" sz="2200" dirty="0"/>
              <a:t>noise</a:t>
            </a:r>
            <a:r>
              <a:rPr lang="zh-CN" altLang="en-US" sz="2200" dirty="0"/>
              <a:t> </a:t>
            </a:r>
            <a:r>
              <a:rPr lang="en-US" altLang="zh-CN" sz="2200" dirty="0"/>
              <a:t>when</a:t>
            </a:r>
            <a:r>
              <a:rPr lang="zh-CN" altLang="en-US" sz="2200" dirty="0"/>
              <a:t> </a:t>
            </a:r>
            <a:r>
              <a:rPr lang="en-US" altLang="zh-CN" sz="2200" dirty="0"/>
              <a:t>variance</a:t>
            </a:r>
            <a:r>
              <a:rPr lang="zh-CN" altLang="en-US" sz="2200" dirty="0"/>
              <a:t> </a:t>
            </a:r>
            <a:r>
              <a:rPr lang="en-US" altLang="zh-CN" sz="2200" dirty="0"/>
              <a:t>is</a:t>
            </a:r>
            <a:r>
              <a:rPr lang="zh-CN" altLang="en-US" sz="2200" dirty="0"/>
              <a:t> </a:t>
            </a:r>
            <a:r>
              <a:rPr lang="en-US" altLang="zh-CN" sz="2200" dirty="0"/>
              <a:t>small</a:t>
            </a:r>
          </a:p>
          <a:p>
            <a:pPr marL="285750" indent="-285750">
              <a:buFont typeface="Arial" charset="0"/>
              <a:buChar char="•"/>
            </a:pPr>
            <a:endParaRPr lang="en-US" altLang="zh-CN" sz="2200" dirty="0"/>
          </a:p>
          <a:p>
            <a:endParaRPr lang="en-US" sz="2200" dirty="0"/>
          </a:p>
        </p:txBody>
      </p:sp>
      <p:sp>
        <p:nvSpPr>
          <p:cNvPr id="7" name="Rectangle 6"/>
          <p:cNvSpPr/>
          <p:nvPr/>
        </p:nvSpPr>
        <p:spPr>
          <a:xfrm>
            <a:off x="6476011" y="1121579"/>
            <a:ext cx="795647" cy="2654775"/>
          </a:xfrm>
          <a:prstGeom prst="rect">
            <a:avLst/>
          </a:prstGeom>
          <a:solidFill>
            <a:srgbClr val="00B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630136" y="-203985"/>
            <a:ext cx="7886700" cy="1325563"/>
          </a:xfrm>
        </p:spPr>
        <p:txBody>
          <a:bodyPr>
            <a:normAutofit/>
          </a:bodyPr>
          <a:lstStyle/>
          <a:p>
            <a:r>
              <a:rPr lang="en-US" altLang="zh-CN" sz="3200" dirty="0"/>
              <a:t>Results:</a:t>
            </a:r>
            <a:r>
              <a:rPr lang="zh-CN" altLang="en-US" sz="3200" dirty="0"/>
              <a:t> </a:t>
            </a:r>
            <a:r>
              <a:rPr lang="en-US" altLang="zh-CN" sz="3200" dirty="0"/>
              <a:t>F1</a:t>
            </a:r>
            <a:r>
              <a:rPr lang="zh-CN" altLang="en-US" sz="3200" dirty="0"/>
              <a:t> </a:t>
            </a:r>
            <a:r>
              <a:rPr lang="en-US" altLang="zh-CN" sz="3200" dirty="0"/>
              <a:t>score</a:t>
            </a:r>
            <a:endParaRPr lang="en-US" sz="3200" dirty="0"/>
          </a:p>
        </p:txBody>
      </p:sp>
      <p:sp>
        <p:nvSpPr>
          <p:cNvPr id="10" name="Rectangle 9"/>
          <p:cNvSpPr/>
          <p:nvPr/>
        </p:nvSpPr>
        <p:spPr>
          <a:xfrm>
            <a:off x="9694595" y="997527"/>
            <a:ext cx="795647" cy="2778826"/>
          </a:xfrm>
          <a:prstGeom prst="rect">
            <a:avLst/>
          </a:prstGeom>
          <a:solidFill>
            <a:schemeClr val="accent6">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stretch>
            <a:fillRect/>
          </a:stretch>
        </p:blipFill>
        <p:spPr>
          <a:xfrm>
            <a:off x="3690175" y="5396891"/>
            <a:ext cx="4899644" cy="1142022"/>
          </a:xfrm>
          <a:prstGeom prst="rect">
            <a:avLst/>
          </a:prstGeom>
        </p:spPr>
      </p:pic>
      <p:sp>
        <p:nvSpPr>
          <p:cNvPr id="2" name="Footer Placeholder 1">
            <a:extLst>
              <a:ext uri="{FF2B5EF4-FFF2-40B4-BE49-F238E27FC236}">
                <a16:creationId xmlns:a16="http://schemas.microsoft.com/office/drawing/2014/main" id="{C7F33601-1822-4AD3-BF7A-09A35A07F9CF}"/>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3B9A080B-8028-4BF8-9A24-B155E1120CD3}"/>
              </a:ext>
            </a:extLst>
          </p:cNvPr>
          <p:cNvSpPr>
            <a:spLocks noGrp="1"/>
          </p:cNvSpPr>
          <p:nvPr>
            <p:ph type="sldNum" sz="quarter" idx="12"/>
          </p:nvPr>
        </p:nvSpPr>
        <p:spPr/>
        <p:txBody>
          <a:bodyPr/>
          <a:lstStyle/>
          <a:p>
            <a:fld id="{BA0A5398-D9E4-4DCE-A671-F85C651B4561}" type="slidenum">
              <a:rPr lang="en-CA" smtClean="0"/>
              <a:t>46</a:t>
            </a:fld>
            <a:endParaRPr lang="en-CA"/>
          </a:p>
        </p:txBody>
      </p:sp>
    </p:spTree>
    <p:extLst>
      <p:ext uri="{BB962C8B-B14F-4D97-AF65-F5344CB8AC3E}">
        <p14:creationId xmlns:p14="http://schemas.microsoft.com/office/powerpoint/2010/main" val="213095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000" y="655672"/>
            <a:ext cx="9144000" cy="3229382"/>
          </a:xfrm>
          <a:prstGeom prst="rect">
            <a:avLst/>
          </a:prstGeom>
        </p:spPr>
      </p:pic>
      <p:sp>
        <p:nvSpPr>
          <p:cNvPr id="7" name="Rectangle 6"/>
          <p:cNvSpPr/>
          <p:nvPr/>
        </p:nvSpPr>
        <p:spPr>
          <a:xfrm>
            <a:off x="8850747" y="1097828"/>
            <a:ext cx="814202" cy="2618534"/>
          </a:xfrm>
          <a:prstGeom prst="rect">
            <a:avLst/>
          </a:prstGeom>
          <a:solidFill>
            <a:srgbClr val="00B0F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1630136" y="-203985"/>
            <a:ext cx="7886700" cy="1325563"/>
          </a:xfrm>
        </p:spPr>
        <p:txBody>
          <a:bodyPr>
            <a:normAutofit/>
          </a:bodyPr>
          <a:lstStyle/>
          <a:p>
            <a:r>
              <a:rPr lang="en-US" altLang="zh-CN" sz="3200" dirty="0"/>
              <a:t>Discussion</a:t>
            </a:r>
            <a:endParaRPr lang="en-US" sz="3200" dirty="0"/>
          </a:p>
        </p:txBody>
      </p:sp>
      <p:sp>
        <p:nvSpPr>
          <p:cNvPr id="2" name="TextBox 1"/>
          <p:cNvSpPr txBox="1"/>
          <p:nvPr/>
        </p:nvSpPr>
        <p:spPr>
          <a:xfrm>
            <a:off x="1630137" y="3952749"/>
            <a:ext cx="5463391" cy="1446550"/>
          </a:xfrm>
          <a:prstGeom prst="rect">
            <a:avLst/>
          </a:prstGeom>
          <a:noFill/>
        </p:spPr>
        <p:txBody>
          <a:bodyPr wrap="square" rtlCol="0">
            <a:spAutoFit/>
          </a:bodyPr>
          <a:lstStyle/>
          <a:p>
            <a:pPr marL="285750" indent="-285750">
              <a:buFont typeface="Arial" charset="0"/>
              <a:buChar char="•"/>
            </a:pPr>
            <a:r>
              <a:rPr lang="en-US" altLang="zh-CN" sz="2200" dirty="0"/>
              <a:t>batch</a:t>
            </a:r>
            <a:r>
              <a:rPr lang="zh-CN" altLang="en-US" sz="2200" dirty="0"/>
              <a:t> </a:t>
            </a:r>
            <a:r>
              <a:rPr lang="en-US" altLang="zh-CN" sz="2200" dirty="0"/>
              <a:t>7</a:t>
            </a:r>
            <a:r>
              <a:rPr lang="zh-CN" altLang="en-US" sz="2200" dirty="0"/>
              <a:t> </a:t>
            </a:r>
            <a:r>
              <a:rPr lang="en-US" altLang="zh-CN" sz="2200" dirty="0"/>
              <a:t>performs</a:t>
            </a:r>
            <a:r>
              <a:rPr lang="zh-CN" altLang="en-US" sz="2200" dirty="0"/>
              <a:t> </a:t>
            </a:r>
            <a:r>
              <a:rPr lang="en-US" altLang="zh-CN" sz="2200" dirty="0"/>
              <a:t>worst</a:t>
            </a:r>
            <a:r>
              <a:rPr lang="zh-CN" altLang="en-US" sz="2200" dirty="0"/>
              <a:t> </a:t>
            </a:r>
            <a:r>
              <a:rPr lang="en-US" altLang="zh-CN" sz="2200" dirty="0"/>
              <a:t>among</a:t>
            </a:r>
            <a:r>
              <a:rPr lang="zh-CN" altLang="en-US" sz="2200" dirty="0"/>
              <a:t> </a:t>
            </a:r>
            <a:r>
              <a:rPr lang="en-US" altLang="zh-CN" sz="2200" dirty="0"/>
              <a:t>all</a:t>
            </a:r>
            <a:r>
              <a:rPr lang="zh-CN" altLang="en-US" sz="2200" dirty="0"/>
              <a:t> </a:t>
            </a:r>
            <a:r>
              <a:rPr lang="en-US" altLang="zh-CN" sz="2200" dirty="0"/>
              <a:t>methods</a:t>
            </a:r>
          </a:p>
          <a:p>
            <a:pPr marL="285750" indent="-285750">
              <a:buFont typeface="Arial" charset="0"/>
              <a:buChar char="•"/>
            </a:pPr>
            <a:r>
              <a:rPr lang="en-US" altLang="zh-CN" sz="2200" dirty="0"/>
              <a:t>out-of-distribution</a:t>
            </a:r>
            <a:r>
              <a:rPr lang="zh-CN" altLang="en-US" sz="2200" dirty="0"/>
              <a:t> </a:t>
            </a:r>
            <a:r>
              <a:rPr lang="en-US" altLang="zh-CN" sz="2200" dirty="0"/>
              <a:t>data</a:t>
            </a:r>
          </a:p>
          <a:p>
            <a:pPr marL="285750" indent="-285750">
              <a:buFont typeface="Arial" charset="0"/>
              <a:buChar char="•"/>
            </a:pPr>
            <a:r>
              <a:rPr lang="en-US" altLang="zh-CN" sz="2200" dirty="0" err="1"/>
              <a:t>pGRU</a:t>
            </a:r>
            <a:r>
              <a:rPr lang="zh-CN" altLang="en-US" sz="2200" dirty="0"/>
              <a:t> </a:t>
            </a:r>
            <a:r>
              <a:rPr lang="en-US" altLang="zh-CN" sz="2200" dirty="0"/>
              <a:t>still</a:t>
            </a:r>
            <a:r>
              <a:rPr lang="zh-CN" altLang="en-US" sz="2200" dirty="0"/>
              <a:t> </a:t>
            </a:r>
            <a:r>
              <a:rPr lang="en-US" altLang="zh-CN" sz="2200" dirty="0"/>
              <a:t>performs</a:t>
            </a:r>
            <a:r>
              <a:rPr lang="zh-CN" altLang="en-US" sz="2200" dirty="0"/>
              <a:t> </a:t>
            </a:r>
            <a:r>
              <a:rPr lang="en-US" altLang="zh-CN" sz="2200" dirty="0"/>
              <a:t>better</a:t>
            </a:r>
            <a:r>
              <a:rPr lang="zh-CN" altLang="en-US" sz="2200" dirty="0"/>
              <a:t> </a:t>
            </a:r>
            <a:r>
              <a:rPr lang="en-US" altLang="zh-CN" sz="2200" dirty="0"/>
              <a:t>than</a:t>
            </a:r>
            <a:r>
              <a:rPr lang="zh-CN" altLang="en-US" sz="2200" dirty="0"/>
              <a:t> </a:t>
            </a:r>
            <a:r>
              <a:rPr lang="en-US" altLang="zh-CN" sz="2200" dirty="0"/>
              <a:t>others</a:t>
            </a:r>
          </a:p>
          <a:p>
            <a:endParaRPr lang="en-US" sz="2200" dirty="0"/>
          </a:p>
        </p:txBody>
      </p:sp>
      <p:pic>
        <p:nvPicPr>
          <p:cNvPr id="8" name="Picture 7"/>
          <p:cNvPicPr>
            <a:picLocks noChangeAspect="1"/>
          </p:cNvPicPr>
          <p:nvPr/>
        </p:nvPicPr>
        <p:blipFill>
          <a:blip r:embed="rId3"/>
          <a:stretch>
            <a:fillRect/>
          </a:stretch>
        </p:blipFill>
        <p:spPr>
          <a:xfrm>
            <a:off x="6891648" y="3822120"/>
            <a:ext cx="3308855" cy="2466536"/>
          </a:xfrm>
          <a:prstGeom prst="rect">
            <a:avLst/>
          </a:prstGeom>
        </p:spPr>
      </p:pic>
      <p:sp>
        <p:nvSpPr>
          <p:cNvPr id="9" name="Rectangle 8"/>
          <p:cNvSpPr/>
          <p:nvPr/>
        </p:nvSpPr>
        <p:spPr>
          <a:xfrm>
            <a:off x="7093527" y="5912805"/>
            <a:ext cx="2571422" cy="273133"/>
          </a:xfrm>
          <a:prstGeom prst="rect">
            <a:avLst/>
          </a:prstGeom>
          <a:solidFill>
            <a:srgbClr val="FFFF00">
              <a:alpha val="2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90A5D784-E21E-449A-A722-4480849693B8}"/>
              </a:ext>
            </a:extLst>
          </p:cNvPr>
          <p:cNvSpPr>
            <a:spLocks noGrp="1"/>
          </p:cNvSpPr>
          <p:nvPr>
            <p:ph type="ftr" sz="quarter" idx="11"/>
          </p:nvPr>
        </p:nvSpPr>
        <p:spPr/>
        <p:txBody>
          <a:bodyPr/>
          <a:lstStyle/>
          <a:p>
            <a:r>
              <a:rPr lang="en-CA"/>
              <a:t>PhD@SNS, Pisa, 28.02.18</a:t>
            </a:r>
          </a:p>
        </p:txBody>
      </p:sp>
      <p:sp>
        <p:nvSpPr>
          <p:cNvPr id="4" name="Slide Number Placeholder 3">
            <a:extLst>
              <a:ext uri="{FF2B5EF4-FFF2-40B4-BE49-F238E27FC236}">
                <a16:creationId xmlns:a16="http://schemas.microsoft.com/office/drawing/2014/main" id="{E9AD8B38-A823-464D-9D6E-F01506A4F540}"/>
              </a:ext>
            </a:extLst>
          </p:cNvPr>
          <p:cNvSpPr>
            <a:spLocks noGrp="1"/>
          </p:cNvSpPr>
          <p:nvPr>
            <p:ph type="sldNum" sz="quarter" idx="12"/>
          </p:nvPr>
        </p:nvSpPr>
        <p:spPr/>
        <p:txBody>
          <a:bodyPr/>
          <a:lstStyle/>
          <a:p>
            <a:fld id="{BA0A5398-D9E4-4DCE-A671-F85C651B4561}" type="slidenum">
              <a:rPr lang="en-CA" smtClean="0"/>
              <a:t>47</a:t>
            </a:fld>
            <a:endParaRPr lang="en-CA"/>
          </a:p>
        </p:txBody>
      </p:sp>
    </p:spTree>
    <p:extLst>
      <p:ext uri="{BB962C8B-B14F-4D97-AF65-F5344CB8AC3E}">
        <p14:creationId xmlns:p14="http://schemas.microsoft.com/office/powerpoint/2010/main" val="36272946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8260" y="-78510"/>
            <a:ext cx="7886700" cy="791029"/>
          </a:xfrm>
        </p:spPr>
        <p:txBody>
          <a:bodyPr>
            <a:normAutofit/>
          </a:bodyPr>
          <a:lstStyle/>
          <a:p>
            <a:r>
              <a:rPr lang="en-US" altLang="zh-CN" sz="3200" dirty="0"/>
              <a:t>Significance</a:t>
            </a:r>
            <a:r>
              <a:rPr lang="zh-CN" altLang="en-US" sz="3200" dirty="0"/>
              <a:t> </a:t>
            </a:r>
            <a:r>
              <a:rPr lang="en-US" altLang="zh-CN" sz="3200" dirty="0"/>
              <a:t>Test</a:t>
            </a:r>
            <a:endParaRPr lang="en-US" sz="3200" dirty="0"/>
          </a:p>
        </p:txBody>
      </p:sp>
      <p:pic>
        <p:nvPicPr>
          <p:cNvPr id="6" name="Picture 5"/>
          <p:cNvPicPr>
            <a:picLocks noChangeAspect="1"/>
          </p:cNvPicPr>
          <p:nvPr/>
        </p:nvPicPr>
        <p:blipFill>
          <a:blip r:embed="rId2"/>
          <a:stretch>
            <a:fillRect/>
          </a:stretch>
        </p:blipFill>
        <p:spPr>
          <a:xfrm>
            <a:off x="2867026" y="3987970"/>
            <a:ext cx="6143625" cy="2003132"/>
          </a:xfrm>
          <a:prstGeom prst="rect">
            <a:avLst/>
          </a:prstGeom>
        </p:spPr>
      </p:pic>
      <p:pic>
        <p:nvPicPr>
          <p:cNvPr id="4" name="Picture 3"/>
          <p:cNvPicPr>
            <a:picLocks noChangeAspect="1"/>
          </p:cNvPicPr>
          <p:nvPr/>
        </p:nvPicPr>
        <p:blipFill>
          <a:blip r:embed="rId3"/>
          <a:stretch>
            <a:fillRect/>
          </a:stretch>
        </p:blipFill>
        <p:spPr>
          <a:xfrm>
            <a:off x="1524000" y="712519"/>
            <a:ext cx="9144000" cy="3229382"/>
          </a:xfrm>
          <a:prstGeom prst="rect">
            <a:avLst/>
          </a:prstGeom>
        </p:spPr>
      </p:pic>
      <p:sp>
        <p:nvSpPr>
          <p:cNvPr id="3" name="Footer Placeholder 2">
            <a:extLst>
              <a:ext uri="{FF2B5EF4-FFF2-40B4-BE49-F238E27FC236}">
                <a16:creationId xmlns:a16="http://schemas.microsoft.com/office/drawing/2014/main" id="{F84B2366-E80F-4710-AC9D-8B5C1F316BEF}"/>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0DAFB115-6A8B-40B2-A803-9444473929DA}"/>
              </a:ext>
            </a:extLst>
          </p:cNvPr>
          <p:cNvSpPr>
            <a:spLocks noGrp="1"/>
          </p:cNvSpPr>
          <p:nvPr>
            <p:ph type="sldNum" sz="quarter" idx="12"/>
          </p:nvPr>
        </p:nvSpPr>
        <p:spPr/>
        <p:txBody>
          <a:bodyPr/>
          <a:lstStyle/>
          <a:p>
            <a:fld id="{BA0A5398-D9E4-4DCE-A671-F85C651B4561}" type="slidenum">
              <a:rPr lang="en-CA" smtClean="0"/>
              <a:t>48</a:t>
            </a:fld>
            <a:endParaRPr lang="en-CA"/>
          </a:p>
        </p:txBody>
      </p:sp>
    </p:spTree>
    <p:extLst>
      <p:ext uri="{BB962C8B-B14F-4D97-AF65-F5344CB8AC3E}">
        <p14:creationId xmlns:p14="http://schemas.microsoft.com/office/powerpoint/2010/main" val="30805430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524001" y="823359"/>
            <a:ext cx="4999512" cy="3431890"/>
          </a:xfrm>
          <a:prstGeom prst="rect">
            <a:avLst/>
          </a:prstGeom>
        </p:spPr>
      </p:pic>
      <p:sp>
        <p:nvSpPr>
          <p:cNvPr id="2" name="Title 1"/>
          <p:cNvSpPr>
            <a:spLocks noGrp="1"/>
          </p:cNvSpPr>
          <p:nvPr>
            <p:ph type="title"/>
          </p:nvPr>
        </p:nvSpPr>
        <p:spPr>
          <a:xfrm>
            <a:off x="1721368" y="-165907"/>
            <a:ext cx="11253787" cy="1325563"/>
          </a:xfrm>
        </p:spPr>
        <p:txBody>
          <a:bodyPr>
            <a:normAutofit/>
          </a:bodyPr>
          <a:lstStyle/>
          <a:p>
            <a:r>
              <a:rPr lang="en-US" altLang="zh-CN" sz="3200" dirty="0"/>
              <a:t>Visualizing</a:t>
            </a:r>
            <a:r>
              <a:rPr lang="zh-CN" altLang="en-US" sz="3200" dirty="0"/>
              <a:t> </a:t>
            </a:r>
            <a:r>
              <a:rPr lang="en-US" altLang="zh-CN" sz="3200" dirty="0"/>
              <a:t>learned</a:t>
            </a:r>
            <a:r>
              <a:rPr lang="zh-CN" altLang="en-US" sz="3200" dirty="0"/>
              <a:t> </a:t>
            </a:r>
            <a:r>
              <a:rPr lang="en-US" altLang="zh-CN" sz="3200" dirty="0"/>
              <a:t>activation</a:t>
            </a:r>
            <a:r>
              <a:rPr lang="zh-CN" altLang="en-US" sz="3200" dirty="0"/>
              <a:t> </a:t>
            </a:r>
            <a:r>
              <a:rPr lang="en-US" altLang="zh-CN" sz="3200" dirty="0"/>
              <a:t>function</a:t>
            </a:r>
            <a:endParaRPr lang="en-US" sz="3200" dirty="0"/>
          </a:p>
        </p:txBody>
      </p:sp>
      <p:pic>
        <p:nvPicPr>
          <p:cNvPr id="6" name="Picture 5"/>
          <p:cNvPicPr>
            <a:picLocks noChangeAspect="1"/>
          </p:cNvPicPr>
          <p:nvPr/>
        </p:nvPicPr>
        <p:blipFill>
          <a:blip r:embed="rId3"/>
          <a:stretch>
            <a:fillRect/>
          </a:stretch>
        </p:blipFill>
        <p:spPr>
          <a:xfrm>
            <a:off x="1402400" y="4072271"/>
            <a:ext cx="5382771" cy="1829766"/>
          </a:xfrm>
          <a:prstGeom prst="rect">
            <a:avLst/>
          </a:prstGeom>
        </p:spPr>
      </p:pic>
      <p:sp>
        <p:nvSpPr>
          <p:cNvPr id="8" name="TextBox 7"/>
          <p:cNvSpPr txBox="1"/>
          <p:nvPr/>
        </p:nvSpPr>
        <p:spPr>
          <a:xfrm>
            <a:off x="6226630" y="1495847"/>
            <a:ext cx="4942883" cy="1508105"/>
          </a:xfrm>
          <a:prstGeom prst="rect">
            <a:avLst/>
          </a:prstGeom>
          <a:noFill/>
        </p:spPr>
        <p:txBody>
          <a:bodyPr wrap="square" rtlCol="0">
            <a:spAutoFit/>
          </a:bodyPr>
          <a:lstStyle/>
          <a:p>
            <a:r>
              <a:rPr lang="en-US" altLang="zh-CN" sz="2300" dirty="0"/>
              <a:t>learns</a:t>
            </a:r>
            <a:r>
              <a:rPr lang="zh-CN" altLang="en-US" sz="2300" dirty="0"/>
              <a:t> </a:t>
            </a:r>
            <a:r>
              <a:rPr lang="en-US" altLang="zh-CN" sz="2300" dirty="0"/>
              <a:t>conditional</a:t>
            </a:r>
            <a:r>
              <a:rPr lang="zh-CN" altLang="en-US" sz="2300" dirty="0"/>
              <a:t> </a:t>
            </a:r>
            <a:r>
              <a:rPr lang="en-US" altLang="zh-CN" sz="2300" dirty="0"/>
              <a:t>probability</a:t>
            </a:r>
          </a:p>
          <a:p>
            <a:r>
              <a:rPr lang="en-US" altLang="zh-CN" sz="2300" dirty="0"/>
              <a:t>better</a:t>
            </a:r>
            <a:r>
              <a:rPr lang="zh-CN" altLang="en-US" sz="2300" dirty="0"/>
              <a:t> </a:t>
            </a:r>
            <a:r>
              <a:rPr lang="en-US" altLang="zh-CN" sz="2300" dirty="0" err="1"/>
              <a:t>separability</a:t>
            </a:r>
            <a:endParaRPr lang="en-US" altLang="zh-CN" sz="2300" dirty="0"/>
          </a:p>
          <a:p>
            <a:r>
              <a:rPr lang="en-US" altLang="zh-CN" sz="2300" dirty="0"/>
              <a:t>learns</a:t>
            </a:r>
            <a:r>
              <a:rPr lang="zh-CN" altLang="en-US" sz="2300" dirty="0"/>
              <a:t> </a:t>
            </a:r>
            <a:r>
              <a:rPr lang="en-US" altLang="zh-CN" sz="2300" dirty="0"/>
              <a:t>embedding</a:t>
            </a:r>
            <a:r>
              <a:rPr lang="zh-CN" altLang="en-US" sz="2300" dirty="0"/>
              <a:t> </a:t>
            </a:r>
            <a:r>
              <a:rPr lang="en-US" altLang="zh-CN" sz="2300" dirty="0"/>
              <a:t>(basis</a:t>
            </a:r>
            <a:r>
              <a:rPr lang="zh-CN" altLang="en-US" sz="2300" dirty="0"/>
              <a:t> </a:t>
            </a:r>
            <a:r>
              <a:rPr lang="en-US" altLang="zh-CN" sz="2300" dirty="0"/>
              <a:t>expansion)</a:t>
            </a:r>
          </a:p>
          <a:p>
            <a:r>
              <a:rPr lang="en-US" altLang="zh-CN" sz="2300" dirty="0"/>
              <a:t>compositions</a:t>
            </a:r>
            <a:r>
              <a:rPr lang="zh-CN" altLang="en-US" sz="2300" dirty="0"/>
              <a:t> </a:t>
            </a:r>
            <a:r>
              <a:rPr lang="en-US" altLang="zh-CN" sz="2300" dirty="0"/>
              <a:t>in</a:t>
            </a:r>
            <a:r>
              <a:rPr lang="zh-CN" altLang="en-US" sz="2300" dirty="0"/>
              <a:t> </a:t>
            </a:r>
            <a:r>
              <a:rPr lang="en-US" altLang="zh-CN" sz="2300" dirty="0"/>
              <a:t>higher</a:t>
            </a:r>
            <a:r>
              <a:rPr lang="zh-CN" altLang="en-US" sz="2300" dirty="0"/>
              <a:t> </a:t>
            </a:r>
            <a:r>
              <a:rPr lang="en-US" altLang="zh-CN" sz="2300" dirty="0"/>
              <a:t>layers</a:t>
            </a:r>
            <a:endParaRPr lang="en-US" sz="2300" dirty="0"/>
          </a:p>
        </p:txBody>
      </p:sp>
      <p:sp>
        <p:nvSpPr>
          <p:cNvPr id="3" name="Footer Placeholder 2">
            <a:extLst>
              <a:ext uri="{FF2B5EF4-FFF2-40B4-BE49-F238E27FC236}">
                <a16:creationId xmlns:a16="http://schemas.microsoft.com/office/drawing/2014/main" id="{5D9EC449-72DC-4FCB-BB1C-724EB2AECA55}"/>
              </a:ext>
            </a:extLst>
          </p:cNvPr>
          <p:cNvSpPr>
            <a:spLocks noGrp="1"/>
          </p:cNvSpPr>
          <p:nvPr>
            <p:ph type="ftr" sz="quarter" idx="11"/>
          </p:nvPr>
        </p:nvSpPr>
        <p:spPr/>
        <p:txBody>
          <a:bodyPr/>
          <a:lstStyle/>
          <a:p>
            <a:r>
              <a:rPr lang="en-CA"/>
              <a:t>PhD@SNS, Pisa, 28.02.18</a:t>
            </a:r>
          </a:p>
        </p:txBody>
      </p:sp>
      <p:sp>
        <p:nvSpPr>
          <p:cNvPr id="4" name="Slide Number Placeholder 3">
            <a:extLst>
              <a:ext uri="{FF2B5EF4-FFF2-40B4-BE49-F238E27FC236}">
                <a16:creationId xmlns:a16="http://schemas.microsoft.com/office/drawing/2014/main" id="{7C46C718-73D1-4D50-B42A-24820763184F}"/>
              </a:ext>
            </a:extLst>
          </p:cNvPr>
          <p:cNvSpPr>
            <a:spLocks noGrp="1"/>
          </p:cNvSpPr>
          <p:nvPr>
            <p:ph type="sldNum" sz="quarter" idx="12"/>
          </p:nvPr>
        </p:nvSpPr>
        <p:spPr/>
        <p:txBody>
          <a:bodyPr/>
          <a:lstStyle/>
          <a:p>
            <a:fld id="{BA0A5398-D9E4-4DCE-A671-F85C651B4561}" type="slidenum">
              <a:rPr lang="en-CA" smtClean="0"/>
              <a:t>49</a:t>
            </a:fld>
            <a:endParaRPr lang="en-CA"/>
          </a:p>
        </p:txBody>
      </p:sp>
    </p:spTree>
    <p:extLst>
      <p:ext uri="{BB962C8B-B14F-4D97-AF65-F5344CB8AC3E}">
        <p14:creationId xmlns:p14="http://schemas.microsoft.com/office/powerpoint/2010/main" val="3254706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F2297-FFF3-4185-BC1F-EB4E6D4800DF}"/>
              </a:ext>
            </a:extLst>
          </p:cNvPr>
          <p:cNvSpPr>
            <a:spLocks noGrp="1"/>
          </p:cNvSpPr>
          <p:nvPr>
            <p:ph type="title"/>
          </p:nvPr>
        </p:nvSpPr>
        <p:spPr>
          <a:xfrm>
            <a:off x="1231553" y="552131"/>
            <a:ext cx="8229600" cy="1143000"/>
          </a:xfrm>
        </p:spPr>
        <p:txBody>
          <a:bodyPr>
            <a:normAutofit fontScale="90000"/>
          </a:bodyPr>
          <a:lstStyle/>
          <a:p>
            <a:r>
              <a:rPr lang="en-US" dirty="0"/>
              <a:t>Word2Vec</a:t>
            </a:r>
            <a:r>
              <a:rPr lang="pl-PL" dirty="0"/>
              <a:t>: learning  word embeddings</a:t>
            </a:r>
            <a:br>
              <a:rPr lang="en-US" dirty="0"/>
            </a:br>
            <a:endParaRPr lang="en-US" dirty="0"/>
          </a:p>
        </p:txBody>
      </p:sp>
      <p:sp>
        <p:nvSpPr>
          <p:cNvPr id="6" name="TextBox 5">
            <a:extLst>
              <a:ext uri="{FF2B5EF4-FFF2-40B4-BE49-F238E27FC236}">
                <a16:creationId xmlns:a16="http://schemas.microsoft.com/office/drawing/2014/main" id="{5E20CE60-BF01-414B-955F-63762B5EB9CC}"/>
              </a:ext>
            </a:extLst>
          </p:cNvPr>
          <p:cNvSpPr txBox="1"/>
          <p:nvPr/>
        </p:nvSpPr>
        <p:spPr>
          <a:xfrm>
            <a:off x="9762837" y="99241"/>
            <a:ext cx="2111091" cy="369332"/>
          </a:xfrm>
          <a:prstGeom prst="rect">
            <a:avLst/>
          </a:prstGeom>
          <a:noFill/>
        </p:spPr>
        <p:txBody>
          <a:bodyPr wrap="none" rtlCol="0">
            <a:spAutoFit/>
          </a:bodyPr>
          <a:lstStyle/>
          <a:p>
            <a:r>
              <a:rPr lang="en-US" dirty="0"/>
              <a:t>(</a:t>
            </a:r>
            <a:r>
              <a:rPr lang="en-US" dirty="0" err="1"/>
              <a:t>Mikolov</a:t>
            </a:r>
            <a:r>
              <a:rPr lang="en-US" dirty="0"/>
              <a:t> et al. 2013)</a:t>
            </a:r>
          </a:p>
        </p:txBody>
      </p:sp>
      <p:pic>
        <p:nvPicPr>
          <p:cNvPr id="5" name="Picture 4">
            <a:extLst>
              <a:ext uri="{FF2B5EF4-FFF2-40B4-BE49-F238E27FC236}">
                <a16:creationId xmlns:a16="http://schemas.microsoft.com/office/drawing/2014/main" id="{2BC8F40D-74C9-4491-8B78-18BCA78C2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423" y="1276350"/>
            <a:ext cx="7625213" cy="4591050"/>
          </a:xfrm>
          <a:prstGeom prst="rect">
            <a:avLst/>
          </a:prstGeom>
        </p:spPr>
      </p:pic>
      <p:sp>
        <p:nvSpPr>
          <p:cNvPr id="3" name="TextBox 2">
            <a:extLst>
              <a:ext uri="{FF2B5EF4-FFF2-40B4-BE49-F238E27FC236}">
                <a16:creationId xmlns:a16="http://schemas.microsoft.com/office/drawing/2014/main" id="{25A2FA7C-7A7B-4852-9D97-AE78580C9FB1}"/>
              </a:ext>
            </a:extLst>
          </p:cNvPr>
          <p:cNvSpPr txBox="1"/>
          <p:nvPr/>
        </p:nvSpPr>
        <p:spPr>
          <a:xfrm>
            <a:off x="7314526" y="2987100"/>
            <a:ext cx="1309128" cy="584775"/>
          </a:xfrm>
          <a:prstGeom prst="rect">
            <a:avLst/>
          </a:prstGeom>
          <a:noFill/>
        </p:spPr>
        <p:txBody>
          <a:bodyPr wrap="square" rtlCol="0">
            <a:spAutoFit/>
          </a:bodyPr>
          <a:lstStyle/>
          <a:p>
            <a:r>
              <a:rPr lang="en-CA" sz="3200" i="1" dirty="0"/>
              <a:t>max</a:t>
            </a:r>
          </a:p>
        </p:txBody>
      </p:sp>
      <p:sp>
        <p:nvSpPr>
          <p:cNvPr id="8" name="Title 1">
            <a:extLst>
              <a:ext uri="{FF2B5EF4-FFF2-40B4-BE49-F238E27FC236}">
                <a16:creationId xmlns:a16="http://schemas.microsoft.com/office/drawing/2014/main" id="{E8BF2297-FFF3-4185-BC1F-EB4E6D4800DF}"/>
              </a:ext>
            </a:extLst>
          </p:cNvPr>
          <p:cNvSpPr txBox="1">
            <a:spLocks/>
          </p:cNvSpPr>
          <p:nvPr/>
        </p:nvSpPr>
        <p:spPr>
          <a:xfrm>
            <a:off x="1077107" y="5658169"/>
            <a:ext cx="2496064" cy="1143000"/>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a:lstStyle>
          <a:p>
            <a:r>
              <a:rPr lang="en-CA" b="1" dirty="0"/>
              <a:t>skip-gram</a:t>
            </a:r>
            <a:br>
              <a:rPr lang="en-CA" b="1" dirty="0"/>
            </a:br>
            <a:endParaRPr lang="en-CA" b="1" dirty="0"/>
          </a:p>
        </p:txBody>
      </p:sp>
      <p:sp>
        <p:nvSpPr>
          <p:cNvPr id="10" name="TextBox 9">
            <a:extLst>
              <a:ext uri="{FF2B5EF4-FFF2-40B4-BE49-F238E27FC236}">
                <a16:creationId xmlns:a16="http://schemas.microsoft.com/office/drawing/2014/main" id="{EA50776E-1D83-4AD0-B015-116A683BA995}"/>
              </a:ext>
            </a:extLst>
          </p:cNvPr>
          <p:cNvSpPr txBox="1"/>
          <p:nvPr/>
        </p:nvSpPr>
        <p:spPr>
          <a:xfrm>
            <a:off x="292481" y="1518155"/>
            <a:ext cx="1878143" cy="276999"/>
          </a:xfrm>
          <a:prstGeom prst="rect">
            <a:avLst/>
          </a:prstGeom>
          <a:noFill/>
        </p:spPr>
        <p:txBody>
          <a:bodyPr wrap="none" rtlCol="0">
            <a:spAutoFit/>
          </a:bodyPr>
          <a:lstStyle/>
          <a:p>
            <a:r>
              <a:rPr lang="en-US" sz="1200" dirty="0"/>
              <a:t>From Ch. McCormick, 2016</a:t>
            </a:r>
            <a:endParaRPr lang="en-CA" sz="1200" dirty="0"/>
          </a:p>
        </p:txBody>
      </p:sp>
      <p:sp>
        <p:nvSpPr>
          <p:cNvPr id="11" name="Footer Placeholder 10">
            <a:extLst>
              <a:ext uri="{FF2B5EF4-FFF2-40B4-BE49-F238E27FC236}">
                <a16:creationId xmlns:a16="http://schemas.microsoft.com/office/drawing/2014/main" id="{3AAE2D79-CFE7-4D66-A61D-6A5EF1A9B75E}"/>
              </a:ext>
            </a:extLst>
          </p:cNvPr>
          <p:cNvSpPr>
            <a:spLocks noGrp="1"/>
          </p:cNvSpPr>
          <p:nvPr>
            <p:ph type="ftr" sz="quarter" idx="11"/>
          </p:nvPr>
        </p:nvSpPr>
        <p:spPr/>
        <p:txBody>
          <a:bodyPr/>
          <a:lstStyle/>
          <a:p>
            <a:r>
              <a:rPr lang="en-CA"/>
              <a:t>PhD@SNS, Pisa, 28.02.18</a:t>
            </a:r>
          </a:p>
        </p:txBody>
      </p:sp>
      <p:sp>
        <p:nvSpPr>
          <p:cNvPr id="12" name="Slide Number Placeholder 11">
            <a:extLst>
              <a:ext uri="{FF2B5EF4-FFF2-40B4-BE49-F238E27FC236}">
                <a16:creationId xmlns:a16="http://schemas.microsoft.com/office/drawing/2014/main" id="{DACE47AB-1BA2-4219-B9E8-4EB53FA0E281}"/>
              </a:ext>
            </a:extLst>
          </p:cNvPr>
          <p:cNvSpPr>
            <a:spLocks noGrp="1"/>
          </p:cNvSpPr>
          <p:nvPr>
            <p:ph type="sldNum" sz="quarter" idx="12"/>
          </p:nvPr>
        </p:nvSpPr>
        <p:spPr/>
        <p:txBody>
          <a:bodyPr/>
          <a:lstStyle/>
          <a:p>
            <a:fld id="{BA0A5398-D9E4-4DCE-A671-F85C651B4561}" type="slidenum">
              <a:rPr lang="en-CA" smtClean="0"/>
              <a:pPr/>
              <a:t>5</a:t>
            </a:fld>
            <a:endParaRPr lang="en-CA" dirty="0"/>
          </a:p>
        </p:txBody>
      </p:sp>
      <mc:AlternateContent xmlns:mc="http://schemas.openxmlformats.org/markup-compatibility/2006" xmlns:a14="http://schemas.microsoft.com/office/drawing/2010/main">
        <mc:Choice Requires="a14">
          <p:sp>
            <p:nvSpPr>
              <p:cNvPr id="9" name="TextBox 8"/>
              <p:cNvSpPr txBox="1"/>
              <p:nvPr/>
            </p:nvSpPr>
            <p:spPr>
              <a:xfrm>
                <a:off x="7812527" y="1581687"/>
                <a:ext cx="3900619" cy="4777142"/>
              </a:xfrm>
              <a:prstGeom prst="rect">
                <a:avLst/>
              </a:prstGeom>
              <a:noFill/>
            </p:spPr>
            <p:txBody>
              <a:bodyPr wrap="square" rtlCol="0">
                <a:spAutoFit/>
              </a:bodyPr>
              <a:lstStyle/>
              <a:p>
                <a:pPr marL="342891" indent="-342891">
                  <a:buFont typeface="Arial" panose="020B0604020202020204" pitchFamily="34" charset="0"/>
                  <a:buChar char="•"/>
                </a:pPr>
                <a:r>
                  <a:rPr lang="en-CA" sz="2400" dirty="0"/>
                  <a:t>A neural network learns the </a:t>
                </a:r>
                <a:r>
                  <a:rPr lang="en-CA" sz="2000" b="1" dirty="0">
                    <a:latin typeface="Arial Black" panose="020B0A04020102020204" pitchFamily="34" charset="0"/>
                  </a:rPr>
                  <a:t>mapping from </a:t>
                </a:r>
                <a:r>
                  <a:rPr lang="pl-PL" sz="2000" b="1" dirty="0">
                    <a:latin typeface="Arial Black" panose="020B0A04020102020204" pitchFamily="34" charset="0"/>
                  </a:rPr>
                  <a:t>a </a:t>
                </a:r>
                <a:r>
                  <a:rPr lang="en-CA" sz="2000" b="1" dirty="0">
                    <a:latin typeface="Arial Black" panose="020B0A04020102020204" pitchFamily="34" charset="0"/>
                  </a:rPr>
                  <a:t>word to </a:t>
                </a:r>
                <a:r>
                  <a:rPr lang="pl-PL" sz="2000" b="1" dirty="0">
                    <a:latin typeface="Arial Black" panose="020B0A04020102020204" pitchFamily="34" charset="0"/>
                  </a:rPr>
                  <a:t>its </a:t>
                </a:r>
                <a:r>
                  <a:rPr lang="en-CA" sz="2000" b="1" dirty="0">
                    <a:latin typeface="Arial Black" panose="020B0A04020102020204" pitchFamily="34" charset="0"/>
                  </a:rPr>
                  <a:t>neighbours</a:t>
                </a:r>
                <a:r>
                  <a:rPr lang="en-CA" sz="2400" dirty="0"/>
                  <a:t>, with the objective function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𝑇</m:t>
                        </m:r>
                      </m:den>
                    </m:f>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𝑡</m:t>
                        </m:r>
                        <m:r>
                          <a:rPr lang="en-US" sz="2400" i="1">
                            <a:latin typeface="Cambria Math" panose="02040503050406030204" pitchFamily="18" charset="0"/>
                          </a:rPr>
                          <m:t>=1</m:t>
                        </m:r>
                      </m:sub>
                      <m:sup>
                        <m:r>
                          <a:rPr lang="en-US" sz="2400" i="1">
                            <a:latin typeface="Cambria Math" panose="02040503050406030204" pitchFamily="18" charset="0"/>
                          </a:rPr>
                          <m:t>𝑇</m:t>
                        </m:r>
                      </m:sup>
                      <m:e>
                        <m:nary>
                          <m:naryPr>
                            <m:chr m:val="∑"/>
                            <m:supHide m:val="on"/>
                            <m:ctrlPr>
                              <a:rPr lang="en-US" sz="2400" i="1">
                                <a:latin typeface="Cambria Math" panose="02040503050406030204" pitchFamily="18" charset="0"/>
                              </a:rPr>
                            </m:ctrlPr>
                          </m:naryPr>
                          <m:sub>
                            <m:eqArr>
                              <m:eqArrPr>
                                <m:ctrlPr>
                                  <a:rPr lang="en-US" sz="2400" i="1">
                                    <a:latin typeface="Cambria Math" panose="02040503050406030204" pitchFamily="18" charset="0"/>
                                  </a:rPr>
                                </m:ctrlPr>
                              </m:eqArrPr>
                              <m:e>
                                <m:r>
                                  <m:rPr>
                                    <m:brk m:alnAt="23"/>
                                  </m:rPr>
                                  <a:rPr lang="en-US" sz="2400" i="1">
                                    <a:latin typeface="Cambria Math" panose="02040503050406030204" pitchFamily="18" charset="0"/>
                                  </a:rPr>
                                  <m:t>−</m:t>
                                </m:r>
                                <m:r>
                                  <a:rPr lang="en-US" sz="2400" i="1">
                                    <a:latin typeface="Cambria Math" panose="02040503050406030204" pitchFamily="18" charset="0"/>
                                  </a:rPr>
                                  <m:t>𝑐</m:t>
                                </m:r>
                                <m:r>
                                  <a:rPr lang="en-US" sz="2400" i="1">
                                    <a:latin typeface="Cambria Math" panose="02040503050406030204" pitchFamily="18" charset="0"/>
                                  </a:rPr>
                                  <m:t>≤</m:t>
                                </m:r>
                                <m:r>
                                  <a:rPr lang="en-US" sz="2400" i="1">
                                    <a:latin typeface="Cambria Math" panose="02040503050406030204" pitchFamily="18" charset="0"/>
                                  </a:rPr>
                                  <m:t>𝑗</m:t>
                                </m:r>
                                <m:r>
                                  <a:rPr lang="en-US" sz="2400" i="1">
                                    <a:latin typeface="Cambria Math" panose="02040503050406030204" pitchFamily="18" charset="0"/>
                                  </a:rPr>
                                  <m:t>≤</m:t>
                                </m:r>
                                <m:r>
                                  <a:rPr lang="en-US" sz="2400" i="1">
                                    <a:latin typeface="Cambria Math" panose="02040503050406030204" pitchFamily="18" charset="0"/>
                                  </a:rPr>
                                  <m:t>𝑐</m:t>
                                </m:r>
                              </m:e>
                              <m:e>
                                <m:r>
                                  <a:rPr lang="en-US" sz="2400" i="1">
                                    <a:latin typeface="Cambria Math" panose="02040503050406030204" pitchFamily="18" charset="0"/>
                                  </a:rPr>
                                  <m:t>𝑗</m:t>
                                </m:r>
                                <m:r>
                                  <a:rPr lang="en-US" sz="2400" i="1">
                                    <a:latin typeface="Cambria Math" panose="02040503050406030204" pitchFamily="18" charset="0"/>
                                  </a:rPr>
                                  <m:t>≠0</m:t>
                                </m:r>
                              </m:e>
                            </m:eqArr>
                          </m:sub>
                          <m:sup/>
                          <m:e>
                            <m:func>
                              <m:funcPr>
                                <m:ctrlPr>
                                  <a:rPr lang="en-US" sz="2400" i="1">
                                    <a:latin typeface="Cambria Math" panose="02040503050406030204" pitchFamily="18" charset="0"/>
                                  </a:rPr>
                                </m:ctrlPr>
                              </m:funcPr>
                              <m:fName>
                                <m:r>
                                  <m:rPr>
                                    <m:sty m:val="p"/>
                                  </m:rPr>
                                  <a:rPr lang="en-US" sz="2400">
                                    <a:latin typeface="Cambria Math" panose="02040503050406030204" pitchFamily="18" charset="0"/>
                                  </a:rPr>
                                  <m:t>log</m:t>
                                </m:r>
                              </m:fName>
                              <m:e>
                                <m:r>
                                  <a:rPr lang="en-US" sz="2400" i="1">
                                    <a:latin typeface="Cambria Math" panose="02040503050406030204" pitchFamily="18" charset="0"/>
                                  </a:rPr>
                                  <m:t>𝑝</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r>
                                      <a:rPr lang="en-US" sz="2400" i="1">
                                        <a:latin typeface="Cambria Math" panose="02040503050406030204" pitchFamily="18" charset="0"/>
                                      </a:rPr>
                                      <m:t>+</m:t>
                                    </m:r>
                                    <m:r>
                                      <a:rPr lang="en-US" sz="2400" i="1">
                                        <a:latin typeface="Cambria Math" panose="02040503050406030204" pitchFamily="18" charset="0"/>
                                      </a:rPr>
                                      <m:t>𝑗</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i="1">
                                        <a:latin typeface="Cambria Math" panose="02040503050406030204" pitchFamily="18" charset="0"/>
                                      </a:rPr>
                                      <m:t>𝑡</m:t>
                                    </m:r>
                                  </m:sub>
                                </m:sSub>
                                <m:r>
                                  <a:rPr lang="en-US" sz="2400" i="1">
                                    <a:latin typeface="Cambria Math" panose="02040503050406030204" pitchFamily="18" charset="0"/>
                                  </a:rPr>
                                  <m:t>)</m:t>
                                </m:r>
                              </m:e>
                            </m:func>
                          </m:e>
                        </m:nary>
                      </m:e>
                    </m:nary>
                  </m:oMath>
                </a14:m>
                <a:endParaRPr lang="en-CA" sz="2400" dirty="0"/>
              </a:p>
              <a:p>
                <a:pPr marL="342891" indent="-342891">
                  <a:buFont typeface="Arial" panose="020B0604020202020204" pitchFamily="34" charset="0"/>
                  <a:buChar char="•"/>
                </a:pPr>
                <a:r>
                  <a:rPr lang="en-CA" sz="2000" b="1" dirty="0" err="1">
                    <a:highlight>
                      <a:srgbClr val="FFFF00"/>
                    </a:highlight>
                    <a:latin typeface="Arial Black" panose="020B0A04020102020204" pitchFamily="34" charset="0"/>
                  </a:rPr>
                  <a:t>softmax</a:t>
                </a:r>
                <a:endParaRPr lang="en-CA" sz="2000" b="1" dirty="0">
                  <a:highlight>
                    <a:srgbClr val="FFFF00"/>
                  </a:highlight>
                  <a:latin typeface="Arial Black" panose="020B0A04020102020204" pitchFamily="34" charset="0"/>
                </a:endParaRPr>
              </a:p>
              <a:p>
                <a:pPr marL="342891" indent="-342891">
                  <a:buFont typeface="Arial" panose="020B0604020202020204" pitchFamily="34" charset="0"/>
                  <a:buChar char="•"/>
                </a:pPr>
                <a:r>
                  <a:rPr lang="en-CA" sz="2400" dirty="0"/>
                  <a:t>SGNS: skip-gram with </a:t>
                </a:r>
                <a:r>
                  <a:rPr lang="en-CA" sz="2000" dirty="0">
                    <a:highlight>
                      <a:srgbClr val="FFFF00"/>
                    </a:highlight>
                    <a:latin typeface="Arial Black" panose="020B0A04020102020204" pitchFamily="34" charset="0"/>
                  </a:rPr>
                  <a:t>negative sampling</a:t>
                </a:r>
              </a:p>
              <a:p>
                <a:pPr marL="342891" indent="-342891">
                  <a:buFont typeface="Arial" panose="020B0604020202020204" pitchFamily="34" charset="0"/>
                  <a:buChar char="•"/>
                </a:pPr>
                <a:r>
                  <a:rPr lang="en-US" sz="2400"/>
                  <a:t>U</a:t>
                </a:r>
                <a:r>
                  <a:rPr lang="en-CA" sz="2400"/>
                  <a:t>nsupervised learning</a:t>
                </a:r>
              </a:p>
              <a:p>
                <a:pPr marL="342891" indent="-342891">
                  <a:buFont typeface="Arial" panose="020B0604020202020204" pitchFamily="34" charset="0"/>
                  <a:buChar char="•"/>
                </a:pPr>
                <a:r>
                  <a:rPr lang="en-US" sz="2400"/>
                  <a:t>W</a:t>
                </a:r>
                <a:r>
                  <a:rPr lang="en-CA" sz="2400"/>
                  <a:t>eighths are the word vectors</a:t>
                </a:r>
                <a:endParaRPr lang="en-CA" sz="2400" dirty="0"/>
              </a:p>
              <a:p>
                <a:endParaRPr lang="en-CA"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7812527" y="1581687"/>
                <a:ext cx="3900619" cy="4777142"/>
              </a:xfrm>
              <a:prstGeom prst="rect">
                <a:avLst/>
              </a:prstGeom>
              <a:blipFill>
                <a:blip r:embed="rId4"/>
                <a:stretch>
                  <a:fillRect l="-2191" t="-1020" r="-8607"/>
                </a:stretch>
              </a:blipFill>
            </p:spPr>
            <p:txBody>
              <a:bodyPr/>
              <a:lstStyle/>
              <a:p>
                <a:r>
                  <a:rPr lang="en-CA">
                    <a:noFill/>
                  </a:rPr>
                  <a:t> </a:t>
                </a:r>
              </a:p>
            </p:txBody>
          </p:sp>
        </mc:Fallback>
      </mc:AlternateContent>
    </p:spTree>
    <p:extLst>
      <p:ext uri="{BB962C8B-B14F-4D97-AF65-F5344CB8AC3E}">
        <p14:creationId xmlns:p14="http://schemas.microsoft.com/office/powerpoint/2010/main" val="2877046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31000" y="21800"/>
            <a:ext cx="11768800" cy="803600"/>
          </a:xfrm>
          <a:prstGeom prst="rect">
            <a:avLst/>
          </a:prstGeom>
        </p:spPr>
        <p:txBody>
          <a:bodyPr vert="horz" wrap="square" lIns="121900" tIns="121900" rIns="121900" bIns="121900" rtlCol="0" anchor="ctr" anchorCtr="0">
            <a:noAutofit/>
          </a:bodyPr>
          <a:lstStyle/>
          <a:p>
            <a:pPr>
              <a:spcBef>
                <a:spcPts val="0"/>
              </a:spcBef>
            </a:pPr>
            <a:r>
              <a:rPr lang="en" sz="2667"/>
              <a:t>Maxout Gated Recurrent Units</a:t>
            </a:r>
          </a:p>
        </p:txBody>
      </p:sp>
      <p:pic>
        <p:nvPicPr>
          <p:cNvPr id="214" name="Shape 214"/>
          <p:cNvPicPr preferRelativeResize="0"/>
          <p:nvPr/>
        </p:nvPicPr>
        <p:blipFill>
          <a:blip r:embed="rId3">
            <a:alphaModFix/>
          </a:blip>
          <a:stretch>
            <a:fillRect/>
          </a:stretch>
        </p:blipFill>
        <p:spPr>
          <a:xfrm>
            <a:off x="5451600" y="3620201"/>
            <a:ext cx="6740400" cy="2009767"/>
          </a:xfrm>
          <a:prstGeom prst="rect">
            <a:avLst/>
          </a:prstGeom>
          <a:noFill/>
          <a:ln>
            <a:noFill/>
          </a:ln>
        </p:spPr>
      </p:pic>
      <p:pic>
        <p:nvPicPr>
          <p:cNvPr id="215" name="Shape 215"/>
          <p:cNvPicPr preferRelativeResize="0"/>
          <p:nvPr/>
        </p:nvPicPr>
        <p:blipFill>
          <a:blip r:embed="rId4">
            <a:alphaModFix/>
          </a:blip>
          <a:stretch>
            <a:fillRect/>
          </a:stretch>
        </p:blipFill>
        <p:spPr>
          <a:xfrm>
            <a:off x="7375564" y="1514633"/>
            <a:ext cx="2892467" cy="1917667"/>
          </a:xfrm>
          <a:prstGeom prst="rect">
            <a:avLst/>
          </a:prstGeom>
          <a:noFill/>
          <a:ln>
            <a:noFill/>
          </a:ln>
        </p:spPr>
      </p:pic>
      <p:sp>
        <p:nvSpPr>
          <p:cNvPr id="216" name="Shape 216"/>
          <p:cNvSpPr txBox="1"/>
          <p:nvPr/>
        </p:nvSpPr>
        <p:spPr>
          <a:xfrm>
            <a:off x="8573533" y="1112433"/>
            <a:ext cx="1466800" cy="821600"/>
          </a:xfrm>
          <a:prstGeom prst="rect">
            <a:avLst/>
          </a:prstGeom>
          <a:noFill/>
          <a:ln>
            <a:noFill/>
          </a:ln>
        </p:spPr>
        <p:txBody>
          <a:bodyPr wrap="square" lIns="121900" tIns="121900" rIns="121900" bIns="121900" anchor="t" anchorCtr="0">
            <a:noAutofit/>
          </a:bodyPr>
          <a:lstStyle/>
          <a:p>
            <a:r>
              <a:rPr lang="en" sz="2400"/>
              <a:t>tanh</a:t>
            </a:r>
          </a:p>
        </p:txBody>
      </p:sp>
      <p:sp>
        <p:nvSpPr>
          <p:cNvPr id="217" name="Shape 217"/>
          <p:cNvSpPr txBox="1"/>
          <p:nvPr/>
        </p:nvSpPr>
        <p:spPr>
          <a:xfrm>
            <a:off x="7933733" y="6544400"/>
            <a:ext cx="7041200" cy="821600"/>
          </a:xfrm>
          <a:prstGeom prst="rect">
            <a:avLst/>
          </a:prstGeom>
          <a:noFill/>
          <a:ln>
            <a:noFill/>
          </a:ln>
        </p:spPr>
        <p:txBody>
          <a:bodyPr wrap="square" lIns="121900" tIns="121900" rIns="121900" bIns="121900" anchor="t" anchorCtr="0">
            <a:noAutofit/>
          </a:bodyPr>
          <a:lstStyle/>
          <a:p>
            <a:r>
              <a:rPr lang="en" sz="1333">
                <a:solidFill>
                  <a:schemeClr val="lt2"/>
                </a:solidFill>
              </a:rPr>
              <a:t>(Goodfellow et al., 2013)</a:t>
            </a:r>
          </a:p>
        </p:txBody>
      </p:sp>
      <p:pic>
        <p:nvPicPr>
          <p:cNvPr id="218" name="Shape 218"/>
          <p:cNvPicPr preferRelativeResize="0"/>
          <p:nvPr/>
        </p:nvPicPr>
        <p:blipFill>
          <a:blip r:embed="rId5">
            <a:alphaModFix/>
          </a:blip>
          <a:stretch>
            <a:fillRect/>
          </a:stretch>
        </p:blipFill>
        <p:spPr>
          <a:xfrm>
            <a:off x="582151" y="909234"/>
            <a:ext cx="4180367" cy="3127767"/>
          </a:xfrm>
          <a:prstGeom prst="rect">
            <a:avLst/>
          </a:prstGeom>
          <a:noFill/>
          <a:ln>
            <a:noFill/>
          </a:ln>
        </p:spPr>
      </p:pic>
      <p:sp>
        <p:nvSpPr>
          <p:cNvPr id="219" name="Shape 219"/>
          <p:cNvSpPr txBox="1"/>
          <p:nvPr/>
        </p:nvSpPr>
        <p:spPr>
          <a:xfrm>
            <a:off x="1415663" y="1091800"/>
            <a:ext cx="2635600" cy="821600"/>
          </a:xfrm>
          <a:prstGeom prst="rect">
            <a:avLst/>
          </a:prstGeom>
          <a:noFill/>
          <a:ln>
            <a:noFill/>
          </a:ln>
        </p:spPr>
        <p:txBody>
          <a:bodyPr wrap="square" lIns="121900" tIns="121900" rIns="121900" bIns="121900" anchor="t" anchorCtr="0">
            <a:noAutofit/>
          </a:bodyPr>
          <a:lstStyle/>
          <a:p>
            <a:r>
              <a:rPr lang="en" sz="2400"/>
              <a:t>Gated Recurrent Unit</a:t>
            </a:r>
          </a:p>
        </p:txBody>
      </p:sp>
      <p:pic>
        <p:nvPicPr>
          <p:cNvPr id="220" name="Shape 220"/>
          <p:cNvPicPr preferRelativeResize="0"/>
          <p:nvPr/>
        </p:nvPicPr>
        <p:blipFill>
          <a:blip r:embed="rId6">
            <a:alphaModFix/>
          </a:blip>
          <a:stretch>
            <a:fillRect/>
          </a:stretch>
        </p:blipFill>
        <p:spPr>
          <a:xfrm>
            <a:off x="911483" y="3980768"/>
            <a:ext cx="3903967" cy="2497233"/>
          </a:xfrm>
          <a:prstGeom prst="rect">
            <a:avLst/>
          </a:prstGeom>
          <a:noFill/>
          <a:ln>
            <a:noFill/>
          </a:ln>
        </p:spPr>
      </p:pic>
      <p:cxnSp>
        <p:nvCxnSpPr>
          <p:cNvPr id="221" name="Shape 221"/>
          <p:cNvCxnSpPr/>
          <p:nvPr/>
        </p:nvCxnSpPr>
        <p:spPr>
          <a:xfrm>
            <a:off x="5146533" y="1112433"/>
            <a:ext cx="0" cy="5696800"/>
          </a:xfrm>
          <a:prstGeom prst="straightConnector1">
            <a:avLst/>
          </a:prstGeom>
          <a:noFill/>
          <a:ln w="9525" cap="flat" cmpd="sng">
            <a:solidFill>
              <a:schemeClr val="dk1"/>
            </a:solidFill>
            <a:prstDash val="solid"/>
            <a:round/>
            <a:headEnd type="none" w="lg" len="lg"/>
            <a:tailEnd type="none" w="lg" len="lg"/>
          </a:ln>
        </p:spPr>
      </p:cxnSp>
      <p:sp>
        <p:nvSpPr>
          <p:cNvPr id="222" name="Shape 222"/>
          <p:cNvSpPr txBox="1"/>
          <p:nvPr/>
        </p:nvSpPr>
        <p:spPr>
          <a:xfrm>
            <a:off x="1822067" y="6553200"/>
            <a:ext cx="2082800" cy="821600"/>
          </a:xfrm>
          <a:prstGeom prst="rect">
            <a:avLst/>
          </a:prstGeom>
          <a:noFill/>
          <a:ln>
            <a:noFill/>
          </a:ln>
        </p:spPr>
        <p:txBody>
          <a:bodyPr wrap="square" lIns="121900" tIns="121900" rIns="121900" bIns="121900" anchor="t" anchorCtr="0">
            <a:noAutofit/>
          </a:bodyPr>
          <a:lstStyle/>
          <a:p>
            <a:r>
              <a:rPr lang="en" sz="1333">
                <a:solidFill>
                  <a:schemeClr val="lt2"/>
                </a:solidFill>
              </a:rPr>
              <a:t>(Cho et al., 2014)</a:t>
            </a:r>
          </a:p>
        </p:txBody>
      </p:sp>
      <p:sp>
        <p:nvSpPr>
          <p:cNvPr id="2" name="Footer Placeholder 1">
            <a:extLst>
              <a:ext uri="{FF2B5EF4-FFF2-40B4-BE49-F238E27FC236}">
                <a16:creationId xmlns:a16="http://schemas.microsoft.com/office/drawing/2014/main" id="{41A60E8B-DCE5-44C5-AFB0-9AD85C7946CE}"/>
              </a:ext>
            </a:extLst>
          </p:cNvPr>
          <p:cNvSpPr>
            <a:spLocks noGrp="1"/>
          </p:cNvSpPr>
          <p:nvPr>
            <p:ph type="ftr" sz="quarter" idx="11"/>
          </p:nvPr>
        </p:nvSpPr>
        <p:spPr/>
        <p:txBody>
          <a:bodyPr/>
          <a:lstStyle/>
          <a:p>
            <a:r>
              <a:rPr lang="en-CA"/>
              <a:t>PhD@SNS, Pisa, 28.02.18</a:t>
            </a:r>
          </a:p>
        </p:txBody>
      </p:sp>
      <p:sp>
        <p:nvSpPr>
          <p:cNvPr id="3" name="Slide Number Placeholder 2">
            <a:extLst>
              <a:ext uri="{FF2B5EF4-FFF2-40B4-BE49-F238E27FC236}">
                <a16:creationId xmlns:a16="http://schemas.microsoft.com/office/drawing/2014/main" id="{9E8CAF86-B1C8-4694-B525-6B6938B730CF}"/>
              </a:ext>
            </a:extLst>
          </p:cNvPr>
          <p:cNvSpPr>
            <a:spLocks noGrp="1"/>
          </p:cNvSpPr>
          <p:nvPr>
            <p:ph type="sldNum" sz="quarter" idx="12"/>
          </p:nvPr>
        </p:nvSpPr>
        <p:spPr/>
        <p:txBody>
          <a:bodyPr/>
          <a:lstStyle/>
          <a:p>
            <a:fld id="{BA0A5398-D9E4-4DCE-A671-F85C651B4561}" type="slidenum">
              <a:rPr lang="en-CA" smtClean="0"/>
              <a:t>50</a:t>
            </a:fld>
            <a:endParaRPr lang="en-CA"/>
          </a:p>
        </p:txBody>
      </p:sp>
    </p:spTree>
    <p:extLst>
      <p:ext uri="{BB962C8B-B14F-4D97-AF65-F5344CB8AC3E}">
        <p14:creationId xmlns:p14="http://schemas.microsoft.com/office/powerpoint/2010/main" val="15403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5"/>
                                        </p:tgtEl>
                                        <p:attrNameLst>
                                          <p:attrName>style.visibility</p:attrName>
                                        </p:attrNameLst>
                                      </p:cBhvr>
                                      <p:to>
                                        <p:strVal val="visible"/>
                                      </p:to>
                                    </p:set>
                                    <p:animEffect transition="in" filter="fade">
                                      <p:cBhvr>
                                        <p:cTn id="9" dur="1000"/>
                                        <p:tgtEl>
                                          <p:spTgt spid="215"/>
                                        </p:tgtEl>
                                      </p:cBhvr>
                                    </p:animEffect>
                                  </p:childTnLst>
                                </p:cTn>
                              </p:par>
                              <p:par>
                                <p:cTn id="10" presetID="10" presetClass="entr" presetSubtype="0" fill="hold" nodeType="withEffect">
                                  <p:stCondLst>
                                    <p:cond delay="0"/>
                                  </p:stCondLst>
                                  <p:childTnLst>
                                    <p:set>
                                      <p:cBhvr>
                                        <p:cTn id="11" dur="1" fill="hold">
                                          <p:stCondLst>
                                            <p:cond delay="0"/>
                                          </p:stCondLst>
                                        </p:cTn>
                                        <p:tgtEl>
                                          <p:spTgt spid="216"/>
                                        </p:tgtEl>
                                        <p:attrNameLst>
                                          <p:attrName>style.visibility</p:attrName>
                                        </p:attrNameLst>
                                      </p:cBhvr>
                                      <p:to>
                                        <p:strVal val="visible"/>
                                      </p:to>
                                    </p:set>
                                    <p:animEffect transition="in" filter="fade">
                                      <p:cBhvr>
                                        <p:cTn id="12" dur="1000"/>
                                        <p:tgtEl>
                                          <p:spTgt spid="216"/>
                                        </p:tgtEl>
                                      </p:cBhvr>
                                    </p:animEffect>
                                  </p:childTnLst>
                                </p:cTn>
                              </p:par>
                              <p:par>
                                <p:cTn id="13" presetID="10" presetClass="entr" presetSubtype="0" fill="hold" nodeType="withEffect">
                                  <p:stCondLst>
                                    <p:cond delay="0"/>
                                  </p:stCondLst>
                                  <p:childTnLst>
                                    <p:set>
                                      <p:cBhvr>
                                        <p:cTn id="14" dur="1" fill="hold">
                                          <p:stCondLst>
                                            <p:cond delay="0"/>
                                          </p:stCondLst>
                                        </p:cTn>
                                        <p:tgtEl>
                                          <p:spTgt spid="217"/>
                                        </p:tgtEl>
                                        <p:attrNameLst>
                                          <p:attrName>style.visibility</p:attrName>
                                        </p:attrNameLst>
                                      </p:cBhvr>
                                      <p:to>
                                        <p:strVal val="visible"/>
                                      </p:to>
                                    </p:set>
                                    <p:animEffect transition="in" filter="fade">
                                      <p:cBhvr>
                                        <p:cTn id="15" dur="1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5B8CC-FE3C-4609-A93B-98CC03A6C0DC}"/>
              </a:ext>
            </a:extLst>
          </p:cNvPr>
          <p:cNvSpPr>
            <a:spLocks noGrp="1"/>
          </p:cNvSpPr>
          <p:nvPr>
            <p:ph type="title"/>
          </p:nvPr>
        </p:nvSpPr>
        <p:spPr/>
        <p:txBody>
          <a:bodyPr/>
          <a:lstStyle/>
          <a:p>
            <a:r>
              <a:rPr lang="en-US" err="1"/>
              <a:t>Skipgram</a:t>
            </a:r>
            <a:r>
              <a:rPr lang="en-US"/>
              <a:t> details</a:t>
            </a:r>
            <a:endParaRPr lang="en-CA"/>
          </a:p>
        </p:txBody>
      </p:sp>
      <p:sp>
        <p:nvSpPr>
          <p:cNvPr id="3" name="Content Placeholder 2">
            <a:extLst>
              <a:ext uri="{FF2B5EF4-FFF2-40B4-BE49-F238E27FC236}">
                <a16:creationId xmlns:a16="http://schemas.microsoft.com/office/drawing/2014/main" id="{F46CF8B7-4F61-4631-88FC-6E40809B000D}"/>
              </a:ext>
            </a:extLst>
          </p:cNvPr>
          <p:cNvSpPr>
            <a:spLocks noGrp="1"/>
          </p:cNvSpPr>
          <p:nvPr>
            <p:ph idx="1"/>
          </p:nvPr>
        </p:nvSpPr>
        <p:spPr>
          <a:xfrm>
            <a:off x="7394006" y="1181894"/>
            <a:ext cx="4455094" cy="4380706"/>
          </a:xfrm>
        </p:spPr>
        <p:txBody>
          <a:bodyPr>
            <a:normAutofit fontScale="92500" lnSpcReduction="10000"/>
          </a:bodyPr>
          <a:lstStyle/>
          <a:p>
            <a:r>
              <a:rPr lang="en-US" dirty="0"/>
              <a:t>Hidden layer matrix</a:t>
            </a:r>
          </a:p>
          <a:p>
            <a:r>
              <a:rPr lang="en-US" dirty="0"/>
              <a:t>Multiplying the input layer vector by that matrix </a:t>
            </a:r>
            <a:r>
              <a:rPr lang="en-US" dirty="0">
                <a:sym typeface="Wingdings" panose="05000000000000000000" pitchFamily="2" charset="2"/>
              </a:rPr>
              <a:t> selecting a row from the matrix</a:t>
            </a:r>
          </a:p>
          <a:p>
            <a:r>
              <a:rPr lang="en-US" dirty="0">
                <a:sym typeface="Wingdings" panose="05000000000000000000" pitchFamily="2" charset="2"/>
              </a:rPr>
              <a:t>Rows of the hidden layer matrix = word vectors</a:t>
            </a:r>
          </a:p>
          <a:p>
            <a:r>
              <a:rPr lang="en-US" dirty="0">
                <a:sym typeface="Wingdings" panose="05000000000000000000" pitchFamily="2" charset="2"/>
              </a:rPr>
              <a:t>Phrases + words (|V|!)</a:t>
            </a:r>
          </a:p>
          <a:p>
            <a:r>
              <a:rPr lang="en-US" dirty="0">
                <a:sym typeface="Wingdings" panose="05000000000000000000" pitchFamily="2" charset="2"/>
              </a:rPr>
              <a:t>Words are sampled w/prob. inverse to their frequency</a:t>
            </a:r>
          </a:p>
          <a:p>
            <a:r>
              <a:rPr lang="en-US">
                <a:sym typeface="Wingdings" panose="05000000000000000000" pitchFamily="2" charset="2"/>
              </a:rPr>
              <a:t>Negative sampling </a:t>
            </a:r>
            <a:endParaRPr lang="en-CA"/>
          </a:p>
        </p:txBody>
      </p:sp>
      <p:sp>
        <p:nvSpPr>
          <p:cNvPr id="4" name="Footer Placeholder 3">
            <a:extLst>
              <a:ext uri="{FF2B5EF4-FFF2-40B4-BE49-F238E27FC236}">
                <a16:creationId xmlns:a16="http://schemas.microsoft.com/office/drawing/2014/main" id="{52F931A8-8782-4858-B3D1-7896BBE2D129}"/>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3179536B-FB4E-45BB-B4A3-8E36FBBCADCA}"/>
              </a:ext>
            </a:extLst>
          </p:cNvPr>
          <p:cNvSpPr>
            <a:spLocks noGrp="1"/>
          </p:cNvSpPr>
          <p:nvPr>
            <p:ph type="sldNum" sz="quarter" idx="12"/>
          </p:nvPr>
        </p:nvSpPr>
        <p:spPr/>
        <p:txBody>
          <a:bodyPr/>
          <a:lstStyle/>
          <a:p>
            <a:fld id="{BA0A5398-D9E4-4DCE-A671-F85C651B4561}" type="slidenum">
              <a:rPr lang="en-CA" smtClean="0"/>
              <a:pPr/>
              <a:t>6</a:t>
            </a:fld>
            <a:endParaRPr lang="en-CA" dirty="0"/>
          </a:p>
        </p:txBody>
      </p:sp>
      <p:pic>
        <p:nvPicPr>
          <p:cNvPr id="6" name="Picture 5">
            <a:extLst>
              <a:ext uri="{FF2B5EF4-FFF2-40B4-BE49-F238E27FC236}">
                <a16:creationId xmlns:a16="http://schemas.microsoft.com/office/drawing/2014/main" id="{CA77A918-2315-4839-A166-61E9D8982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07" y="1295400"/>
            <a:ext cx="7625213" cy="4591050"/>
          </a:xfrm>
          <a:prstGeom prst="rect">
            <a:avLst/>
          </a:prstGeom>
        </p:spPr>
      </p:pic>
    </p:spTree>
    <p:extLst>
      <p:ext uri="{BB962C8B-B14F-4D97-AF65-F5344CB8AC3E}">
        <p14:creationId xmlns:p14="http://schemas.microsoft.com/office/powerpoint/2010/main" val="4201794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3046"/>
            <a:ext cx="8229600" cy="1143000"/>
          </a:xfrm>
        </p:spPr>
        <p:txBody>
          <a:bodyPr/>
          <a:lstStyle/>
          <a:p>
            <a:r>
              <a:rPr lang="en-US" dirty="0"/>
              <a:t>Algebra instead of neural networks</a:t>
            </a:r>
            <a:endParaRPr lang="en-CA" dirty="0"/>
          </a:p>
        </p:txBody>
      </p:sp>
      <p:sp>
        <p:nvSpPr>
          <p:cNvPr id="3" name="Content Placeholder 2"/>
          <p:cNvSpPr>
            <a:spLocks noGrp="1"/>
          </p:cNvSpPr>
          <p:nvPr>
            <p:ph idx="1"/>
          </p:nvPr>
        </p:nvSpPr>
        <p:spPr>
          <a:xfrm>
            <a:off x="1672286" y="1600204"/>
            <a:ext cx="8872151" cy="4525959"/>
          </a:xfrm>
        </p:spPr>
        <p:txBody>
          <a:bodyPr/>
          <a:lstStyle/>
          <a:p>
            <a:r>
              <a:rPr lang="en-US" dirty="0"/>
              <a:t>Pointwise Mutual Information:  </a:t>
            </a:r>
            <a:r>
              <a:rPr lang="en-US" b="1" dirty="0"/>
              <a:t>measure of  strength of the relationship</a:t>
            </a:r>
            <a:r>
              <a:rPr lang="en-US" dirty="0"/>
              <a:t> between words in a corpus</a:t>
            </a:r>
          </a:p>
          <a:p>
            <a:endParaRPr lang="en-US" dirty="0"/>
          </a:p>
          <a:p>
            <a:endParaRPr lang="en-US" dirty="0"/>
          </a:p>
          <a:p>
            <a:r>
              <a:rPr lang="en-US" dirty="0"/>
              <a:t>Completely </a:t>
            </a:r>
            <a:r>
              <a:rPr lang="en-US" b="1" dirty="0"/>
              <a:t>unrelated words </a:t>
            </a:r>
            <a:r>
              <a:rPr lang="en-US" dirty="0"/>
              <a:t>have a </a:t>
            </a:r>
            <a:r>
              <a:rPr lang="en-US" b="1" dirty="0"/>
              <a:t>negative PMI</a:t>
            </a:r>
          </a:p>
          <a:p>
            <a:r>
              <a:rPr lang="en-US" dirty="0"/>
              <a:t>[Goldberg and Levy 2014] : SGNS ~ SVD decomposition of the </a:t>
            </a:r>
            <a:r>
              <a:rPr lang="en-US" u="sng" dirty="0"/>
              <a:t>Shifted Positive PMI </a:t>
            </a:r>
            <a:r>
              <a:rPr lang="en-US" dirty="0"/>
              <a:t>(</a:t>
            </a:r>
            <a:r>
              <a:rPr lang="en-US" b="1" dirty="0"/>
              <a:t>SPPMI</a:t>
            </a:r>
            <a:r>
              <a:rPr lang="en-US" dirty="0"/>
              <a:t>) matrix</a:t>
            </a:r>
          </a:p>
        </p:txBody>
      </p:sp>
      <mc:AlternateContent xmlns:mc="http://schemas.openxmlformats.org/markup-compatibility/2006" xmlns:a14="http://schemas.microsoft.com/office/drawing/2010/main">
        <mc:Choice Requires="a14">
          <p:sp>
            <p:nvSpPr>
              <p:cNvPr id="4" name="Rectangle 3"/>
              <p:cNvSpPr/>
              <p:nvPr/>
            </p:nvSpPr>
            <p:spPr>
              <a:xfrm>
                <a:off x="3426312" y="2439562"/>
                <a:ext cx="4510216" cy="98943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i="1">
                          <a:latin typeface="Cambria Math" panose="02040503050406030204" pitchFamily="18" charset="0"/>
                        </a:rPr>
                        <m:t>𝑃𝑀𝐼</m:t>
                      </m:r>
                      <m:d>
                        <m:dPr>
                          <m:ctrlPr>
                            <a:rPr lang="en-US" sz="2800" i="1">
                              <a:latin typeface="Cambria Math" panose="02040503050406030204" pitchFamily="18" charset="0"/>
                            </a:rPr>
                          </m:ctrlPr>
                        </m:dPr>
                        <m:e>
                          <m:r>
                            <a:rPr lang="en-US" sz="2800" i="1">
                              <a:latin typeface="Cambria Math" panose="02040503050406030204" pitchFamily="18" charset="0"/>
                            </a:rPr>
                            <m:t>𝑤</m:t>
                          </m:r>
                          <m:r>
                            <a:rPr lang="en-US" sz="2800" i="1">
                              <a:latin typeface="Cambria Math" panose="02040503050406030204" pitchFamily="18" charset="0"/>
                            </a:rPr>
                            <m:t>,</m:t>
                          </m:r>
                          <m:r>
                            <a:rPr lang="en-US" sz="2800" i="1">
                              <a:latin typeface="Cambria Math" panose="02040503050406030204" pitchFamily="18" charset="0"/>
                            </a:rPr>
                            <m:t>𝑐</m:t>
                          </m:r>
                        </m:e>
                      </m:d>
                      <m:r>
                        <a:rPr lang="en-US" sz="2800" i="1">
                          <a:latin typeface="Cambria Math" panose="02040503050406030204" pitchFamily="18" charset="0"/>
                        </a:rPr>
                        <m:t>=</m:t>
                      </m:r>
                      <m:func>
                        <m:funcPr>
                          <m:ctrlPr>
                            <a:rPr lang="en-US" sz="2800" i="1">
                              <a:latin typeface="Cambria Math" panose="02040503050406030204" pitchFamily="18" charset="0"/>
                            </a:rPr>
                          </m:ctrlPr>
                        </m:funcPr>
                        <m:fName>
                          <m:r>
                            <m:rPr>
                              <m:sty m:val="p"/>
                            </m:rPr>
                            <a:rPr lang="en-US" sz="2800">
                              <a:latin typeface="Cambria Math" panose="02040503050406030204" pitchFamily="18" charset="0"/>
                            </a:rPr>
                            <m:t>log</m:t>
                          </m:r>
                        </m:fName>
                        <m:e>
                          <m:f>
                            <m:fPr>
                              <m:ctrlPr>
                                <a:rPr lang="en-US" sz="2800" i="1">
                                  <a:latin typeface="Cambria Math" panose="02040503050406030204" pitchFamily="18" charset="0"/>
                                </a:rPr>
                              </m:ctrlPr>
                            </m:fPr>
                            <m:num>
                              <m:r>
                                <a:rPr lang="en-US" sz="2800" i="1">
                                  <a:latin typeface="Cambria Math" panose="02040503050406030204" pitchFamily="18" charset="0"/>
                                </a:rPr>
                                <m:t>𝑃</m:t>
                              </m:r>
                              <m:r>
                                <a:rPr lang="en-US" sz="2800" i="1">
                                  <a:latin typeface="Cambria Math" panose="02040503050406030204" pitchFamily="18" charset="0"/>
                                </a:rPr>
                                <m:t>(</m:t>
                              </m:r>
                              <m:r>
                                <a:rPr lang="en-US" sz="2800" i="1">
                                  <a:latin typeface="Cambria Math" panose="02040503050406030204" pitchFamily="18" charset="0"/>
                                </a:rPr>
                                <m:t>𝑤</m:t>
                              </m:r>
                              <m:r>
                                <a:rPr lang="en-US" sz="2800" i="1">
                                  <a:latin typeface="Cambria Math" panose="02040503050406030204" pitchFamily="18" charset="0"/>
                                </a:rPr>
                                <m:t>,</m:t>
                              </m:r>
                              <m:r>
                                <a:rPr lang="en-US" sz="2800" i="1">
                                  <a:latin typeface="Cambria Math" panose="02040503050406030204" pitchFamily="18" charset="0"/>
                                </a:rPr>
                                <m:t>𝑐</m:t>
                              </m:r>
                              <m:r>
                                <a:rPr lang="en-US" sz="2800" i="1">
                                  <a:latin typeface="Cambria Math" panose="02040503050406030204" pitchFamily="18" charset="0"/>
                                </a:rPr>
                                <m:t>)</m:t>
                              </m:r>
                            </m:num>
                            <m:den>
                              <m:r>
                                <a:rPr lang="en-US" sz="2800" i="1">
                                  <a:latin typeface="Cambria Math" panose="02040503050406030204" pitchFamily="18" charset="0"/>
                                </a:rPr>
                                <m:t>𝑃</m:t>
                              </m:r>
                              <m:d>
                                <m:dPr>
                                  <m:ctrlPr>
                                    <a:rPr lang="en-US" sz="2800" i="1">
                                      <a:latin typeface="Cambria Math" panose="02040503050406030204" pitchFamily="18" charset="0"/>
                                    </a:rPr>
                                  </m:ctrlPr>
                                </m:dPr>
                                <m:e>
                                  <m:r>
                                    <a:rPr lang="en-US" sz="2800" i="1">
                                      <a:latin typeface="Cambria Math" panose="02040503050406030204" pitchFamily="18" charset="0"/>
                                    </a:rPr>
                                    <m:t>𝑤</m:t>
                                  </m:r>
                                </m:e>
                              </m:d>
                              <m:r>
                                <a:rPr lang="en-US" sz="2800" i="1">
                                  <a:latin typeface="Cambria Math" panose="02040503050406030204" pitchFamily="18" charset="0"/>
                                </a:rPr>
                                <m:t>𝑃</m:t>
                              </m:r>
                              <m:r>
                                <a:rPr lang="en-US" sz="2800" i="1">
                                  <a:latin typeface="Cambria Math" panose="02040503050406030204" pitchFamily="18" charset="0"/>
                                </a:rPr>
                                <m:t>(</m:t>
                              </m:r>
                              <m:r>
                                <a:rPr lang="en-US" sz="2800" i="1">
                                  <a:latin typeface="Cambria Math" panose="02040503050406030204" pitchFamily="18" charset="0"/>
                                </a:rPr>
                                <m:t>𝑥</m:t>
                              </m:r>
                              <m:r>
                                <a:rPr lang="en-US" sz="2800" i="1">
                                  <a:latin typeface="Cambria Math" panose="02040503050406030204" pitchFamily="18" charset="0"/>
                                </a:rPr>
                                <m:t>)</m:t>
                              </m:r>
                            </m:den>
                          </m:f>
                        </m:e>
                      </m:func>
                    </m:oMath>
                  </m:oMathPara>
                </a14:m>
                <a:endParaRPr lang="en-CA" sz="2800" dirty="0"/>
              </a:p>
            </p:txBody>
          </p:sp>
        </mc:Choice>
        <mc:Fallback xmlns="">
          <p:sp>
            <p:nvSpPr>
              <p:cNvPr id="4" name="Rectangle 3"/>
              <p:cNvSpPr>
                <a:spLocks noRot="1" noChangeAspect="1" noMove="1" noResize="1" noEditPoints="1" noAdjustHandles="1" noChangeArrowheads="1" noChangeShapeType="1" noTextEdit="1"/>
              </p:cNvSpPr>
              <p:nvPr/>
            </p:nvSpPr>
            <p:spPr>
              <a:xfrm>
                <a:off x="3426312" y="2439562"/>
                <a:ext cx="4510216" cy="989438"/>
              </a:xfrm>
              <a:prstGeom prst="rect">
                <a:avLst/>
              </a:prstGeom>
              <a:blipFill>
                <a:blip r:embed="rId2"/>
                <a:stretch>
                  <a:fillRect/>
                </a:stretch>
              </a:blipFill>
            </p:spPr>
            <p:txBody>
              <a:bodyPr/>
              <a:lstStyle/>
              <a:p>
                <a:r>
                  <a:rPr lang="en-CA">
                    <a:noFill/>
                  </a:rPr>
                  <a:t> </a:t>
                </a:r>
              </a:p>
            </p:txBody>
          </p:sp>
        </mc:Fallback>
      </mc:AlternateContent>
      <p:sp>
        <p:nvSpPr>
          <p:cNvPr id="5" name="Footer Placeholder 4">
            <a:extLst>
              <a:ext uri="{FF2B5EF4-FFF2-40B4-BE49-F238E27FC236}">
                <a16:creationId xmlns:a16="http://schemas.microsoft.com/office/drawing/2014/main" id="{DBE0E903-43CF-4198-A356-FA2A036762A6}"/>
              </a:ext>
            </a:extLst>
          </p:cNvPr>
          <p:cNvSpPr>
            <a:spLocks noGrp="1"/>
          </p:cNvSpPr>
          <p:nvPr>
            <p:ph type="ftr" sz="quarter" idx="11"/>
          </p:nvPr>
        </p:nvSpPr>
        <p:spPr/>
        <p:txBody>
          <a:bodyPr/>
          <a:lstStyle/>
          <a:p>
            <a:r>
              <a:rPr lang="en-CA"/>
              <a:t>PhD@SNS, Pisa, 28.02.18</a:t>
            </a:r>
          </a:p>
        </p:txBody>
      </p:sp>
      <p:sp>
        <p:nvSpPr>
          <p:cNvPr id="6" name="Slide Number Placeholder 5">
            <a:extLst>
              <a:ext uri="{FF2B5EF4-FFF2-40B4-BE49-F238E27FC236}">
                <a16:creationId xmlns:a16="http://schemas.microsoft.com/office/drawing/2014/main" id="{3CF78AF3-17F4-4583-81A4-A278417665AF}"/>
              </a:ext>
            </a:extLst>
          </p:cNvPr>
          <p:cNvSpPr>
            <a:spLocks noGrp="1"/>
          </p:cNvSpPr>
          <p:nvPr>
            <p:ph type="sldNum" sz="quarter" idx="12"/>
          </p:nvPr>
        </p:nvSpPr>
        <p:spPr/>
        <p:txBody>
          <a:bodyPr/>
          <a:lstStyle/>
          <a:p>
            <a:fld id="{BA0A5398-D9E4-4DCE-A671-F85C651B4561}" type="slidenum">
              <a:rPr lang="en-CA" smtClean="0"/>
              <a:pPr/>
              <a:t>7</a:t>
            </a:fld>
            <a:endParaRPr lang="en-CA" dirty="0"/>
          </a:p>
        </p:txBody>
      </p:sp>
    </p:spTree>
    <p:extLst>
      <p:ext uri="{BB962C8B-B14F-4D97-AF65-F5344CB8AC3E}">
        <p14:creationId xmlns:p14="http://schemas.microsoft.com/office/powerpoint/2010/main" val="414526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5076"/>
            <a:ext cx="8229600" cy="901874"/>
          </a:xfrm>
        </p:spPr>
        <p:txBody>
          <a:bodyPr/>
          <a:lstStyle/>
          <a:p>
            <a:r>
              <a:rPr lang="en-CA" dirty="0"/>
              <a:t>Some algebra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981200" y="1608571"/>
                <a:ext cx="8229600" cy="4525959"/>
              </a:xfrm>
            </p:spPr>
            <p:txBody>
              <a:bodyPr/>
              <a:lstStyle/>
              <a:p>
                <a:r>
                  <a:rPr lang="en-US" dirty="0"/>
                  <a:t>SVD of the matrix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𝑝</m:t>
                        </m:r>
                      </m:sub>
                    </m:sSub>
                  </m:oMath>
                </a14:m>
                <a:r>
                  <a:rPr lang="en-US" dirty="0"/>
                  <a:t> gives a factorization of the  form:</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𝑈</m:t>
                      </m:r>
                      <m:r>
                        <m:rPr>
                          <m:sty m:val="p"/>
                        </m:rPr>
                        <a:rPr lang="en-US">
                          <a:latin typeface="Cambria Math" panose="02040503050406030204" pitchFamily="18" charset="0"/>
                        </a:rPr>
                        <m:t>Σ</m:t>
                      </m:r>
                      <m:sSup>
                        <m:sSupPr>
                          <m:ctrlPr>
                            <a:rPr lang="en-US" i="1">
                              <a:latin typeface="Cambria Math" panose="02040503050406030204" pitchFamily="18" charset="0"/>
                            </a:rPr>
                          </m:ctrlPr>
                        </m:sSupPr>
                        <m:e>
                          <m:r>
                            <a:rPr lang="en-US" i="1">
                              <a:latin typeface="Cambria Math" panose="02040503050406030204" pitchFamily="18" charset="0"/>
                            </a:rPr>
                            <m:t>𝑉</m:t>
                          </m:r>
                        </m:e>
                        <m:sup>
                          <m:r>
                            <a:rPr lang="en-US" i="1">
                              <a:latin typeface="Cambria Math" panose="02040503050406030204" pitchFamily="18" charset="0"/>
                            </a:rPr>
                            <m:t>𝑇</m:t>
                          </m:r>
                        </m:sup>
                      </m:sSup>
                    </m:oMath>
                  </m:oMathPara>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𝑛</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is an orthonormal basis for the column space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𝑝</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𝑣</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is an orthonormal basis for the row space</a:t>
                </a:r>
              </a:p>
              <a:p>
                <a:pPr lvl="1"/>
                <a14:m>
                  <m:oMath xmlns:m="http://schemas.openxmlformats.org/officeDocument/2006/math">
                    <m:r>
                      <m:rPr>
                        <m:sty m:val="p"/>
                      </m:rPr>
                      <a:rPr lang="en-US">
                        <a:latin typeface="Cambria Math" panose="02040503050406030204" pitchFamily="18" charset="0"/>
                      </a:rPr>
                      <m:t>Σ</m:t>
                    </m:r>
                  </m:oMath>
                </a14:m>
                <a:r>
                  <a:rPr lang="en-US" dirty="0"/>
                  <a:t> is a diagonal matrix of singular values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2</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𝑛</m:t>
                        </m:r>
                      </m:sub>
                    </m:sSub>
                  </m:oMath>
                </a14:m>
                <a:endParaRPr lang="en-US" dirty="0"/>
              </a:p>
              <a:p>
                <a:r>
                  <a:rPr lang="en-US" dirty="0"/>
                  <a:t>The matrix X can be seen as a transformation matrix between the two bases: </a:t>
                </a:r>
                <a14:m>
                  <m:oMath xmlns:m="http://schemas.openxmlformats.org/officeDocument/2006/math">
                    <m:r>
                      <a:rPr lang="en-US" i="1">
                        <a:latin typeface="Cambria Math" panose="02040503050406030204" pitchFamily="18" charset="0"/>
                      </a:rPr>
                      <m:t>𝑋𝑉</m:t>
                    </m:r>
                    <m:r>
                      <a:rPr lang="en-US" i="1">
                        <a:latin typeface="Cambria Math" panose="02040503050406030204" pitchFamily="18" charset="0"/>
                      </a:rPr>
                      <m:t>=</m:t>
                    </m:r>
                    <m:r>
                      <a:rPr lang="en-US" i="1">
                        <a:latin typeface="Cambria Math" panose="02040503050406030204" pitchFamily="18" charset="0"/>
                      </a:rPr>
                      <m:t>𝑈</m:t>
                    </m:r>
                    <m:r>
                      <m:rPr>
                        <m:sty m:val="p"/>
                      </m:rPr>
                      <a:rPr lang="en-US">
                        <a:latin typeface="Cambria Math" panose="02040503050406030204" pitchFamily="18" charset="0"/>
                      </a:rPr>
                      <m:t>Σ</m:t>
                    </m:r>
                  </m:oMath>
                </a14:m>
                <a:endParaRPr lang="en-US" dirty="0"/>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981200" y="1608571"/>
                <a:ext cx="8229600" cy="4525959"/>
              </a:xfrm>
              <a:blipFill>
                <a:blip r:embed="rId2"/>
                <a:stretch>
                  <a:fillRect l="-1333" t="-2022"/>
                </a:stretch>
              </a:blipFill>
            </p:spPr>
            <p:txBody>
              <a:bodyPr/>
              <a:lstStyle/>
              <a:p>
                <a:r>
                  <a:rPr lang="en-CA">
                    <a:noFill/>
                  </a:rPr>
                  <a:t> </a:t>
                </a:r>
              </a:p>
            </p:txBody>
          </p:sp>
        </mc:Fallback>
      </mc:AlternateContent>
      <p:sp>
        <p:nvSpPr>
          <p:cNvPr id="4" name="Footer Placeholder 3">
            <a:extLst>
              <a:ext uri="{FF2B5EF4-FFF2-40B4-BE49-F238E27FC236}">
                <a16:creationId xmlns:a16="http://schemas.microsoft.com/office/drawing/2014/main" id="{362A918D-95DC-4B94-AB14-DFD992933959}"/>
              </a:ext>
            </a:extLst>
          </p:cNvPr>
          <p:cNvSpPr>
            <a:spLocks noGrp="1"/>
          </p:cNvSpPr>
          <p:nvPr>
            <p:ph type="ftr" sz="quarter" idx="11"/>
          </p:nvPr>
        </p:nvSpPr>
        <p:spPr/>
        <p:txBody>
          <a:bodyPr/>
          <a:lstStyle/>
          <a:p>
            <a:r>
              <a:rPr lang="en-CA"/>
              <a:t>PhD@SNS, Pisa, 28.02.18</a:t>
            </a:r>
          </a:p>
        </p:txBody>
      </p:sp>
      <p:sp>
        <p:nvSpPr>
          <p:cNvPr id="5" name="Slide Number Placeholder 4">
            <a:extLst>
              <a:ext uri="{FF2B5EF4-FFF2-40B4-BE49-F238E27FC236}">
                <a16:creationId xmlns:a16="http://schemas.microsoft.com/office/drawing/2014/main" id="{87171B18-CB47-4974-8444-5F80ECCA3EA7}"/>
              </a:ext>
            </a:extLst>
          </p:cNvPr>
          <p:cNvSpPr>
            <a:spLocks noGrp="1"/>
          </p:cNvSpPr>
          <p:nvPr>
            <p:ph type="sldNum" sz="quarter" idx="12"/>
          </p:nvPr>
        </p:nvSpPr>
        <p:spPr/>
        <p:txBody>
          <a:bodyPr/>
          <a:lstStyle/>
          <a:p>
            <a:fld id="{BA0A5398-D9E4-4DCE-A671-F85C651B4561}" type="slidenum">
              <a:rPr lang="en-CA" smtClean="0"/>
              <a:pPr/>
              <a:t>8</a:t>
            </a:fld>
            <a:endParaRPr lang="en-CA" dirty="0"/>
          </a:p>
        </p:txBody>
      </p:sp>
    </p:spTree>
    <p:extLst>
      <p:ext uri="{BB962C8B-B14F-4D97-AF65-F5344CB8AC3E}">
        <p14:creationId xmlns:p14="http://schemas.microsoft.com/office/powerpoint/2010/main" val="1291937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SVD-NS </a:t>
            </a:r>
            <a:r>
              <a:rPr lang="en-CA" i="1" dirty="0"/>
              <a:t>vs </a:t>
            </a:r>
            <a:r>
              <a:rPr lang="en-CA" dirty="0"/>
              <a:t>PPMI-SVD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696994" y="1579566"/>
                <a:ext cx="8798011" cy="4525959"/>
              </a:xfrm>
            </p:spPr>
            <p:txBody>
              <a:bodyPr/>
              <a:lstStyle/>
              <a:p>
                <a:r>
                  <a:rPr lang="en-CA" dirty="0"/>
                  <a:t>[Levy &amp; Goldberg 2014]  </a:t>
                </a:r>
                <a:r>
                  <a:rPr lang="en-CA" dirty="0">
                    <a:solidFill>
                      <a:schemeClr val="bg1">
                        <a:lumMod val="75000"/>
                      </a:schemeClr>
                    </a:solidFill>
                  </a:rPr>
                  <a:t>PPMI-SVD</a:t>
                </a:r>
                <a:r>
                  <a:rPr lang="en-CA" dirty="0"/>
                  <a:t> </a:t>
                </a:r>
                <a:r>
                  <a:rPr lang="en-US" b="1" dirty="0"/>
                  <a:t>shift PMI </a:t>
                </a:r>
                <a:r>
                  <a:rPr lang="en-US" dirty="0"/>
                  <a:t>by subtracting </a:t>
                </a:r>
                <a:r>
                  <a:rPr lang="en-US" dirty="0" err="1"/>
                  <a:t>log</a:t>
                </a:r>
                <a:r>
                  <a:rPr lang="en-US" i="1" dirty="0" err="1"/>
                  <a:t>k</a:t>
                </a:r>
                <a:r>
                  <a:rPr lang="en-US" i="1" dirty="0"/>
                  <a:t>, </a:t>
                </a:r>
                <a:r>
                  <a:rPr lang="en-US" dirty="0"/>
                  <a:t>and then </a:t>
                </a:r>
                <a:r>
                  <a:rPr lang="en-US" b="1" dirty="0"/>
                  <a:t>remove the negatives</a:t>
                </a:r>
                <a:r>
                  <a:rPr lang="en-US" dirty="0"/>
                  <a:t>. Some positives are then lost</a:t>
                </a:r>
              </a:p>
              <a:p>
                <a:r>
                  <a:rPr lang="en-US" dirty="0"/>
                  <a:t>We </a:t>
                </a:r>
                <a:r>
                  <a:rPr lang="en-US" dirty="0">
                    <a:solidFill>
                      <a:schemeClr val="bg1">
                        <a:lumMod val="75000"/>
                      </a:schemeClr>
                    </a:solidFill>
                  </a:rPr>
                  <a:t>SVD-NS</a:t>
                </a:r>
                <a:r>
                  <a:rPr lang="en-US" dirty="0"/>
                  <a:t> </a:t>
                </a:r>
                <a:r>
                  <a:rPr lang="en-CA" dirty="0"/>
                  <a:t>drop the difference between word and context and </a:t>
                </a:r>
                <a:r>
                  <a:rPr lang="en-CA" b="1" dirty="0"/>
                  <a:t>work with a symmetric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𝑴</m:t>
                        </m:r>
                      </m:e>
                      <m:sup>
                        <m:r>
                          <a:rPr lang="en-US" b="1" i="1">
                            <a:latin typeface="Cambria Math" panose="02040503050406030204" pitchFamily="18" charset="0"/>
                          </a:rPr>
                          <m:t>𝜶</m:t>
                        </m:r>
                      </m:sup>
                    </m:sSup>
                  </m:oMath>
                </a14:m>
                <a:r>
                  <a:rPr lang="en-CA" dirty="0"/>
                  <a:t> </a:t>
                </a:r>
              </a:p>
              <a:p>
                <a:pPr marL="0" indent="0">
                  <a:buNone/>
                </a:pPr>
                <a14:m>
                  <m:oMathPara xmlns:m="http://schemas.openxmlformats.org/officeDocument/2006/math">
                    <m:oMathParaPr>
                      <m:jc m:val="centerGroup"/>
                    </m:oMathParaPr>
                    <m:oMath xmlns:m="http://schemas.openxmlformats.org/officeDocument/2006/math">
                      <m:r>
                        <a:rPr lang="en-CA" b="0" i="0" smtClean="0">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𝑚</m:t>
                          </m:r>
                        </m:e>
                        <m:sub>
                          <m:r>
                            <a:rPr lang="en-US" i="1">
                              <a:latin typeface="Cambria Math" panose="02040503050406030204" pitchFamily="18" charset="0"/>
                            </a:rPr>
                            <m:t>𝑖𝑗</m:t>
                          </m:r>
                        </m:sub>
                        <m:sup>
                          <m:r>
                            <a:rPr lang="en-US" i="1">
                              <a:latin typeface="Cambria Math" panose="02040503050406030204" pitchFamily="18" charset="0"/>
                            </a:rPr>
                            <m:t>𝛼</m:t>
                          </m:r>
                        </m:sup>
                      </m:sSubSup>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𝑃</m:t>
                                </m:r>
                                <m:r>
                                  <a:rPr lang="en-US" i="1">
                                    <a:latin typeface="Cambria Math" panose="02040503050406030204" pitchFamily="18" charset="0"/>
                                  </a:rPr>
                                  <m:t>𝑀𝐼</m:t>
                                </m:r>
                                <m:r>
                                  <a:rPr lang="en-US" i="1">
                                    <a:latin typeface="Cambria Math" panose="02040503050406030204" pitchFamily="18" charset="0"/>
                                  </a:rPr>
                                  <m:t>(</m:t>
                                </m:r>
                                <m:sSub>
                                  <m:sSubPr>
                                    <m:ctrlPr>
                                      <a:rPr lang="en-US" i="1">
                                        <a:latin typeface="Cambria Math" panose="02040503050406030204" pitchFamily="18" charset="0"/>
                                      </a:rPr>
                                    </m:ctrlPr>
                                  </m:sSubPr>
                                  <m:e>
                                    <m:r>
                                      <m:rPr>
                                        <m:brk m:alnAt="7"/>
                                      </m:rPr>
                                      <a:rPr lang="en-US" i="1">
                                        <a:latin typeface="Cambria Math" panose="02040503050406030204" pitchFamily="18" charset="0"/>
                                      </a:rPr>
                                      <m:t>𝑤</m:t>
                                    </m:r>
                                  </m:e>
                                  <m:sub>
                                    <m:r>
                                      <m:rPr>
                                        <m:brk m:alnAt="7"/>
                                      </m:rPr>
                                      <a:rPr lang="en-US" i="1">
                                        <a:latin typeface="Cambria Math" panose="02040503050406030204" pitchFamily="18" charset="0"/>
                                      </a:rPr>
                                      <m:t>𝑖</m:t>
                                    </m:r>
                                  </m:sub>
                                </m:sSub>
                                <m:r>
                                  <m:rPr>
                                    <m:brk m:alnAt="7"/>
                                  </m:rPr>
                                  <a:rPr lang="en-US" i="1">
                                    <a:latin typeface="Cambria Math" panose="02040503050406030204" pitchFamily="18" charset="0"/>
                                  </a:rPr>
                                  <m:t>,</m:t>
                                </m:r>
                                <m:sSub>
                                  <m:sSubPr>
                                    <m:ctrlPr>
                                      <a:rPr lang="en-US" i="1">
                                        <a:latin typeface="Cambria Math" panose="02040503050406030204" pitchFamily="18" charset="0"/>
                                      </a:rPr>
                                    </m:ctrlPr>
                                  </m:sSubPr>
                                  <m:e>
                                    <m:r>
                                      <m:rPr>
                                        <m:brk m:alnAt="7"/>
                                      </m:rPr>
                                      <a:rPr lang="en-US" i="1">
                                        <a:latin typeface="Cambria Math" panose="02040503050406030204" pitchFamily="18" charset="0"/>
                                      </a:rPr>
                                      <m:t>𝑤</m:t>
                                    </m:r>
                                  </m:e>
                                  <m:sub>
                                    <m:r>
                                      <m:rPr>
                                        <m:brk m:alnAt="7"/>
                                      </m:rPr>
                                      <a:rPr lang="en-US" i="1">
                                        <a:latin typeface="Cambria Math" panose="02040503050406030204" pitchFamily="18" charset="0"/>
                                      </a:rPr>
                                      <m:t>𝑗</m:t>
                                    </m:r>
                                  </m:sub>
                                </m:sSub>
                                <m:r>
                                  <m:rPr>
                                    <m:brk m:alnAt="7"/>
                                  </m:rPr>
                                  <a:rPr lang="en-US" i="1">
                                    <a:latin typeface="Cambria Math" panose="02040503050406030204" pitchFamily="18" charset="0"/>
                                  </a:rPr>
                                  <m:t>)</m:t>
                                </m:r>
                              </m:e>
                              <m:e>
                                <m:r>
                                  <a:rPr lang="en-US" i="1">
                                    <a:latin typeface="Cambria Math" panose="02040503050406030204" pitchFamily="18" charset="0"/>
                                  </a:rPr>
                                  <m:t>𝑃𝑀𝐼</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𝑗</m:t>
                                        </m:r>
                                      </m:sub>
                                    </m:sSub>
                                  </m:e>
                                </m:d>
                                <m:r>
                                  <a:rPr lang="en-US" i="1">
                                    <a:latin typeface="Cambria Math" panose="02040503050406030204" pitchFamily="18" charset="0"/>
                                  </a:rPr>
                                  <m:t>&gt;</m:t>
                                </m:r>
                                <m:r>
                                  <a:rPr lang="en-US" i="1">
                                    <a:latin typeface="Cambria Math" panose="02040503050406030204" pitchFamily="18" charset="0"/>
                                  </a:rPr>
                                  <m:t>𝛼</m:t>
                                </m:r>
                              </m:e>
                            </m:mr>
                            <m:mr>
                              <m:e>
                                <m:r>
                                  <a:rPr lang="en-US" i="1">
                                    <a:latin typeface="Cambria Math" panose="02040503050406030204" pitchFamily="18" charset="0"/>
                                  </a:rPr>
                                  <m:t>0</m:t>
                                </m:r>
                              </m:e>
                              <m:e>
                                <m:r>
                                  <a:rPr lang="en-US" i="1">
                                    <a:latin typeface="Cambria Math" panose="02040503050406030204" pitchFamily="18" charset="0"/>
                                  </a:rPr>
                                  <m:t>𝑜𝑡h𝑒𝑟𝑤𝑖𝑠𝑒</m:t>
                                </m:r>
                              </m:e>
                            </m:mr>
                          </m:m>
                        </m:e>
                      </m:d>
                    </m:oMath>
                  </m:oMathPara>
                </a14:m>
                <a:endParaRPr lang="en-CA" dirty="0"/>
              </a:p>
              <a:p>
                <a:r>
                  <a:rPr lang="en-US" dirty="0"/>
                  <a:t>Making </a:t>
                </a:r>
                <a14:m>
                  <m:oMath xmlns:m="http://schemas.openxmlformats.org/officeDocument/2006/math">
                    <m:r>
                      <a:rPr lang="en-US" i="1">
                        <a:latin typeface="Cambria Math" panose="02040503050406030204" pitchFamily="18" charset="0"/>
                      </a:rPr>
                      <m:t>𝛼</m:t>
                    </m:r>
                    <m:r>
                      <a:rPr lang="en-US" i="1">
                        <a:latin typeface="Cambria Math" panose="02040503050406030204" pitchFamily="18" charset="0"/>
                      </a:rPr>
                      <m:t>&lt;0</m:t>
                    </m:r>
                  </m:oMath>
                </a14:m>
                <a:r>
                  <a:rPr lang="en-US" dirty="0"/>
                  <a:t>, we </a:t>
                </a:r>
                <a:r>
                  <a:rPr lang="en-US" b="1" dirty="0"/>
                  <a:t>keep “mildly” negative values </a:t>
                </a:r>
                <a:r>
                  <a:rPr lang="en-US" dirty="0"/>
                  <a:t>while</a:t>
                </a:r>
                <a:r>
                  <a:rPr lang="en-US" b="1" dirty="0"/>
                  <a:t> disregarding the extreme cases</a:t>
                </a:r>
                <a:endParaRPr lang="en-CA"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696994" y="1579566"/>
                <a:ext cx="8798011" cy="4525959"/>
              </a:xfrm>
              <a:blipFill>
                <a:blip r:embed="rId3"/>
                <a:stretch>
                  <a:fillRect l="-1247" t="-2153"/>
                </a:stretch>
              </a:blipFill>
            </p:spPr>
            <p:txBody>
              <a:bodyPr/>
              <a:lstStyle/>
              <a:p>
                <a:r>
                  <a:rPr lang="en-CA">
                    <a:noFill/>
                  </a:rPr>
                  <a:t> </a:t>
                </a:r>
              </a:p>
            </p:txBody>
          </p:sp>
        </mc:Fallback>
      </mc:AlternateContent>
      <p:sp>
        <p:nvSpPr>
          <p:cNvPr id="6" name="Footer Placeholder 5">
            <a:extLst>
              <a:ext uri="{FF2B5EF4-FFF2-40B4-BE49-F238E27FC236}">
                <a16:creationId xmlns:a16="http://schemas.microsoft.com/office/drawing/2014/main" id="{3BBD50C4-B802-4C17-8B6A-242D1F32AED3}"/>
              </a:ext>
            </a:extLst>
          </p:cNvPr>
          <p:cNvSpPr>
            <a:spLocks noGrp="1"/>
          </p:cNvSpPr>
          <p:nvPr>
            <p:ph type="ftr" sz="quarter" idx="11"/>
          </p:nvPr>
        </p:nvSpPr>
        <p:spPr/>
        <p:txBody>
          <a:bodyPr/>
          <a:lstStyle/>
          <a:p>
            <a:r>
              <a:rPr lang="en-CA"/>
              <a:t>PhD@SNS, Pisa, 28.02.18</a:t>
            </a:r>
          </a:p>
        </p:txBody>
      </p:sp>
      <p:sp>
        <p:nvSpPr>
          <p:cNvPr id="7" name="Slide Number Placeholder 6">
            <a:extLst>
              <a:ext uri="{FF2B5EF4-FFF2-40B4-BE49-F238E27FC236}">
                <a16:creationId xmlns:a16="http://schemas.microsoft.com/office/drawing/2014/main" id="{477B475E-B53A-474D-9DAF-E091F6A82865}"/>
              </a:ext>
            </a:extLst>
          </p:cNvPr>
          <p:cNvSpPr>
            <a:spLocks noGrp="1"/>
          </p:cNvSpPr>
          <p:nvPr>
            <p:ph type="sldNum" sz="quarter" idx="12"/>
          </p:nvPr>
        </p:nvSpPr>
        <p:spPr/>
        <p:txBody>
          <a:bodyPr/>
          <a:lstStyle/>
          <a:p>
            <a:fld id="{BA0A5398-D9E4-4DCE-A671-F85C651B4561}" type="slidenum">
              <a:rPr lang="en-CA" smtClean="0"/>
              <a:pPr/>
              <a:t>9</a:t>
            </a:fld>
            <a:endParaRPr lang="en-CA" dirty="0"/>
          </a:p>
        </p:txBody>
      </p:sp>
    </p:spTree>
    <p:extLst>
      <p:ext uri="{BB962C8B-B14F-4D97-AF65-F5344CB8AC3E}">
        <p14:creationId xmlns:p14="http://schemas.microsoft.com/office/powerpoint/2010/main" val="305355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14054</TotalTime>
  <Words>2014</Words>
  <Application>Microsoft Office PowerPoint</Application>
  <PresentationFormat>Widescreen</PresentationFormat>
  <Paragraphs>444</Paragraphs>
  <Slides>50</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宋体</vt:lpstr>
      <vt:lpstr>Arial</vt:lpstr>
      <vt:lpstr>Arial Black</vt:lpstr>
      <vt:lpstr>Calibri</vt:lpstr>
      <vt:lpstr>Calibri Light</vt:lpstr>
      <vt:lpstr>Cambria Math</vt:lpstr>
      <vt:lpstr>Courier New</vt:lpstr>
      <vt:lpstr>Helvetica</vt:lpstr>
      <vt:lpstr>Times New Roman</vt:lpstr>
      <vt:lpstr>Wingdings</vt:lpstr>
      <vt:lpstr>Office Theme</vt:lpstr>
      <vt:lpstr>Novel machine learning models for text mining  and  human mobility analytics</vt:lpstr>
      <vt:lpstr>Roadmap </vt:lpstr>
      <vt:lpstr>Deep learning – the promise</vt:lpstr>
      <vt:lpstr>Deep learning for text: word embeddings </vt:lpstr>
      <vt:lpstr>Word2Vec: learning  word embeddings </vt:lpstr>
      <vt:lpstr>Skipgram details</vt:lpstr>
      <vt:lpstr>Algebra instead of neural networks</vt:lpstr>
      <vt:lpstr>Some algebra</vt:lpstr>
      <vt:lpstr>SVD-NS vs PPMI-SVD</vt:lpstr>
      <vt:lpstr>SVD-NS objective function</vt:lpstr>
      <vt:lpstr>A bit more algebra</vt:lpstr>
      <vt:lpstr>SVD-NS Experiments – Training Dataset</vt:lpstr>
      <vt:lpstr>SVD-NS  The volume of negative examples</vt:lpstr>
      <vt:lpstr>SVD-NS - Results Comparison with other algorithms - similarity task</vt:lpstr>
      <vt:lpstr>Discussion </vt:lpstr>
      <vt:lpstr>Take home...</vt:lpstr>
      <vt:lpstr>Trajectory Data Mining</vt:lpstr>
      <vt:lpstr>Point-based GPS Trajectory Classification</vt:lpstr>
      <vt:lpstr>Background: Recurrent Neural Networks</vt:lpstr>
      <vt:lpstr>Main Challenges</vt:lpstr>
      <vt:lpstr>Proposed Framework</vt:lpstr>
      <vt:lpstr>Embeddings for trajectories</vt:lpstr>
      <vt:lpstr>PowerPoint Presentation</vt:lpstr>
      <vt:lpstr>PowerPoint Presentation</vt:lpstr>
      <vt:lpstr>Experiment Setting</vt:lpstr>
      <vt:lpstr>Results</vt:lpstr>
      <vt:lpstr>Results: the effects of embedding</vt:lpstr>
      <vt:lpstr>Results: seven-class classification</vt:lpstr>
      <vt:lpstr>Visualization of classification results</vt:lpstr>
      <vt:lpstr>“classical”: Machine Learning</vt:lpstr>
      <vt:lpstr>Deep learning</vt:lpstr>
      <vt:lpstr>alphaZero [DeepMind, Silver et al, 2017]</vt:lpstr>
      <vt:lpstr>Q&amp;A?</vt:lpstr>
      <vt:lpstr>Trawlers Fishing Activity Classification</vt:lpstr>
      <vt:lpstr>Existing Methods</vt:lpstr>
      <vt:lpstr>Recurrent Neural Networks (RNN)</vt:lpstr>
      <vt:lpstr>Challenges in Applying RNNs</vt:lpstr>
      <vt:lpstr>Challenges for Activation Functions</vt:lpstr>
      <vt:lpstr>The Remedy: partition-wise activation function</vt:lpstr>
      <vt:lpstr>Partition-wise Gated Recurrent Units</vt:lpstr>
      <vt:lpstr>Different Partition Strategies</vt:lpstr>
      <vt:lpstr>Network Architecture</vt:lpstr>
      <vt:lpstr>Tensorflow</vt:lpstr>
      <vt:lpstr>Evaluation Method</vt:lpstr>
      <vt:lpstr>Results: learning curve</vt:lpstr>
      <vt:lpstr>Results: F1 score</vt:lpstr>
      <vt:lpstr>Discussion</vt:lpstr>
      <vt:lpstr>Significance Test</vt:lpstr>
      <vt:lpstr>Visualizing learned activation function</vt:lpstr>
      <vt:lpstr>Maxout Gated Recurrent Units</vt:lpstr>
    </vt:vector>
  </TitlesOfParts>
  <Company>Dalhousie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Successes and Challenges</dc:title>
  <dc:creator>stan matwin</dc:creator>
  <cp:lastModifiedBy>Stan Matwin</cp:lastModifiedBy>
  <cp:revision>130</cp:revision>
  <dcterms:created xsi:type="dcterms:W3CDTF">2018-02-10T15:45:03Z</dcterms:created>
  <dcterms:modified xsi:type="dcterms:W3CDTF">2018-02-28T11:56:43Z</dcterms:modified>
</cp:coreProperties>
</file>